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382" r:id="rId3"/>
    <p:sldId id="367" r:id="rId4"/>
    <p:sldId id="383" r:id="rId5"/>
    <p:sldId id="384" r:id="rId6"/>
    <p:sldId id="385" r:id="rId7"/>
    <p:sldId id="368" r:id="rId8"/>
    <p:sldId id="406" r:id="rId9"/>
    <p:sldId id="407" r:id="rId10"/>
    <p:sldId id="386" r:id="rId11"/>
    <p:sldId id="387" r:id="rId12"/>
    <p:sldId id="388" r:id="rId13"/>
    <p:sldId id="389" r:id="rId14"/>
    <p:sldId id="390" r:id="rId15"/>
    <p:sldId id="391" r:id="rId16"/>
    <p:sldId id="392" r:id="rId17"/>
    <p:sldId id="393" r:id="rId18"/>
    <p:sldId id="394" r:id="rId19"/>
    <p:sldId id="397" r:id="rId20"/>
    <p:sldId id="395" r:id="rId21"/>
    <p:sldId id="396" r:id="rId22"/>
    <p:sldId id="398" r:id="rId23"/>
    <p:sldId id="400" r:id="rId24"/>
    <p:sldId id="401" r:id="rId25"/>
    <p:sldId id="402" r:id="rId26"/>
    <p:sldId id="403" r:id="rId27"/>
    <p:sldId id="408" r:id="rId28"/>
    <p:sldId id="404" r:id="rId29"/>
    <p:sldId id="405" r:id="rId30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Ingen typografi, tabelgit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i master</a:t>
            </a:r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99083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30215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26370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230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53966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22946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9800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47017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17531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i master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03729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i master</a:t>
            </a:r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Rediger typografien i masterens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793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5B7D8E-2A20-4C0E-991C-872DBB7459A8}" type="datetimeFigureOut">
              <a:rPr lang="da-DK" smtClean="0"/>
              <a:t>11-08-2022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78F1B-C33C-446F-A1FC-88B0E31EB18C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3729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294206"/>
            <a:ext cx="9144000" cy="2500930"/>
          </a:xfrm>
        </p:spPr>
        <p:txBody>
          <a:bodyPr>
            <a:normAutofit/>
          </a:bodyPr>
          <a:lstStyle/>
          <a:p>
            <a:r>
              <a:rPr lang="da-DK" sz="9600" dirty="0" err="1"/>
              <a:t>Exceptions</a:t>
            </a:r>
            <a:endParaRPr lang="da-DK" sz="9600" dirty="0"/>
          </a:p>
        </p:txBody>
      </p:sp>
    </p:spTree>
    <p:extLst>
      <p:ext uri="{BB962C8B-B14F-4D97-AF65-F5344CB8AC3E}">
        <p14:creationId xmlns:p14="http://schemas.microsoft.com/office/powerpoint/2010/main" val="1201956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1359570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3753943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</p:txBody>
      </p:sp>
      <p:cxnSp>
        <p:nvCxnSpPr>
          <p:cNvPr id="6" name="Lige pilforbindelse 5"/>
          <p:cNvCxnSpPr/>
          <p:nvPr/>
        </p:nvCxnSpPr>
        <p:spPr>
          <a:xfrm>
            <a:off x="2594187" y="218101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frundet rektangel 9"/>
          <p:cNvSpPr/>
          <p:nvPr/>
        </p:nvSpPr>
        <p:spPr>
          <a:xfrm>
            <a:off x="6148316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r>
              <a:rPr lang="da-DK" sz="2400"/>
              <a:t>Collection</a:t>
            </a:r>
          </a:p>
        </p:txBody>
      </p:sp>
      <p:sp>
        <p:nvSpPr>
          <p:cNvPr id="11" name="Afrundet rektangel 10"/>
          <p:cNvSpPr/>
          <p:nvPr/>
        </p:nvSpPr>
        <p:spPr>
          <a:xfrm>
            <a:off x="8542689" y="511339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endParaRPr lang="da-DK" sz="2400"/>
          </a:p>
        </p:txBody>
      </p:sp>
      <p:cxnSp>
        <p:nvCxnSpPr>
          <p:cNvPr id="12" name="Lige pilforbindelse 11"/>
          <p:cNvCxnSpPr/>
          <p:nvPr/>
        </p:nvCxnSpPr>
        <p:spPr>
          <a:xfrm>
            <a:off x="4805680" y="2929467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Lige pilforbindelse 12"/>
          <p:cNvCxnSpPr/>
          <p:nvPr/>
        </p:nvCxnSpPr>
        <p:spPr>
          <a:xfrm>
            <a:off x="7223760" y="379645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4" descr="Billedresultat for signa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855" y="3256453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Billedresultat for exclamation mark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654" y="4807595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Billedresultat for catch icon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486" y="4897595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frundet rektangel 18"/>
          <p:cNvSpPr/>
          <p:nvPr/>
        </p:nvSpPr>
        <p:spPr>
          <a:xfrm>
            <a:off x="1957962" y="4273838"/>
            <a:ext cx="1498781" cy="61031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>
                <a:solidFill>
                  <a:srgbClr val="FFFF00"/>
                </a:solidFill>
              </a:rPr>
              <a:t>Exception</a:t>
            </a:r>
          </a:p>
        </p:txBody>
      </p:sp>
    </p:spTree>
    <p:extLst>
      <p:ext uri="{BB962C8B-B14F-4D97-AF65-F5344CB8AC3E}">
        <p14:creationId xmlns:p14="http://schemas.microsoft.com/office/powerpoint/2010/main" val="4196651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felt 10"/>
          <p:cNvSpPr txBox="1"/>
          <p:nvPr/>
        </p:nvSpPr>
        <p:spPr>
          <a:xfrm>
            <a:off x="925057" y="668956"/>
            <a:ext cx="957249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>
                <a:solidFill>
                  <a:srgbClr val="0070C0"/>
                </a:solidFill>
                <a:latin typeface="Consolas" panose="020B0609020204030204" pitchFamily="49" charset="0"/>
              </a:rPr>
              <a:t>public void </a:t>
            </a:r>
            <a:r>
              <a:rPr lang="da-DK" sz="2000" b="1">
                <a:latin typeface="Consolas" panose="020B0609020204030204" pitchFamily="49" charset="0"/>
              </a:rPr>
              <a:t>DepositHandler(</a:t>
            </a:r>
            <a:r>
              <a:rPr lang="da-DK" sz="2000" b="1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da-DK" sz="2000" b="1">
                <a:latin typeface="Consolas" panose="020B0609020204030204" pitchFamily="49" charset="0"/>
              </a:rPr>
              <a:t> accountNo)</a:t>
            </a:r>
          </a:p>
          <a:p>
            <a:r>
              <a:rPr lang="da-DK" sz="2000" b="1">
                <a:latin typeface="Consolas" panose="020B0609020204030204" pitchFamily="49" charset="0"/>
              </a:rPr>
              <a:t>{</a:t>
            </a:r>
          </a:p>
          <a:p>
            <a:r>
              <a:rPr lang="da-DK" sz="2000" b="1">
                <a:latin typeface="Consolas" panose="020B0609020204030204" pitchFamily="49" charset="0"/>
              </a:rPr>
              <a:t>    </a:t>
            </a:r>
            <a:r>
              <a:rPr lang="da-DK" sz="2000" b="1">
                <a:solidFill>
                  <a:srgbClr val="0070C0"/>
                </a:solidFill>
                <a:latin typeface="Consolas" panose="020B0609020204030204" pitchFamily="49" charset="0"/>
              </a:rPr>
              <a:t>double</a:t>
            </a:r>
            <a:r>
              <a:rPr lang="da-DK" sz="2000" b="1">
                <a:latin typeface="Consolas" panose="020B0609020204030204" pitchFamily="49" charset="0"/>
              </a:rPr>
              <a:t> amount = GetDepositAmount(…);</a:t>
            </a:r>
          </a:p>
          <a:p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    try</a:t>
            </a:r>
            <a:endParaRPr lang="da-DK" sz="2000" b="1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{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    bankModel.Deposit(accountNo, amount);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}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</a:t>
            </a:r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catch</a:t>
            </a:r>
            <a:r>
              <a:rPr lang="en-US" sz="2000" b="1">
                <a:latin typeface="Consolas" panose="020B0609020204030204" pitchFamily="49" charset="0"/>
              </a:rPr>
              <a:t> (</a:t>
            </a:r>
            <a:r>
              <a:rPr lang="en-US" sz="20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Exception</a:t>
            </a:r>
            <a:r>
              <a:rPr lang="en-US" sz="2000" b="1">
                <a:latin typeface="Consolas" panose="020B0609020204030204" pitchFamily="49" charset="0"/>
              </a:rPr>
              <a:t> e)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{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    </a:t>
            </a:r>
            <a:r>
              <a:rPr lang="da-DK" sz="20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// now what…?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}</a:t>
            </a:r>
            <a:endParaRPr lang="da-DK" sz="2000" b="1">
              <a:latin typeface="Consolas" panose="020B0609020204030204" pitchFamily="49" charset="0"/>
            </a:endParaRPr>
          </a:p>
          <a:p>
            <a:endParaRPr lang="da-DK" sz="2000" b="1">
              <a:latin typeface="Consolas" panose="020B0609020204030204" pitchFamily="49" charset="0"/>
            </a:endParaRPr>
          </a:p>
          <a:p>
            <a:r>
              <a:rPr lang="da-DK" sz="2000" b="1">
                <a:latin typeface="Consolas" panose="020B0609020204030204" pitchFamily="49" charset="0"/>
              </a:rPr>
              <a:t>    …</a:t>
            </a:r>
          </a:p>
          <a:p>
            <a:r>
              <a:rPr lang="da-DK" sz="2000" b="1"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4" name="Picture 6" descr="Billedresultat for catch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3672" y="2885915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5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felt 10"/>
          <p:cNvSpPr txBox="1"/>
          <p:nvPr/>
        </p:nvSpPr>
        <p:spPr>
          <a:xfrm>
            <a:off x="925057" y="668956"/>
            <a:ext cx="957249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>
                <a:solidFill>
                  <a:srgbClr val="0070C0"/>
                </a:solidFill>
                <a:latin typeface="Consolas" panose="020B0609020204030204" pitchFamily="49" charset="0"/>
              </a:rPr>
              <a:t>public void </a:t>
            </a:r>
            <a:r>
              <a:rPr lang="da-DK" sz="2000" b="1">
                <a:latin typeface="Consolas" panose="020B0609020204030204" pitchFamily="49" charset="0"/>
              </a:rPr>
              <a:t>DepositHandler(</a:t>
            </a:r>
            <a:r>
              <a:rPr lang="da-DK" sz="2000" b="1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da-DK" sz="2000" b="1">
                <a:latin typeface="Consolas" panose="020B0609020204030204" pitchFamily="49" charset="0"/>
              </a:rPr>
              <a:t> accountNo)</a:t>
            </a:r>
          </a:p>
          <a:p>
            <a:r>
              <a:rPr lang="da-DK" sz="2000" b="1">
                <a:latin typeface="Consolas" panose="020B0609020204030204" pitchFamily="49" charset="0"/>
              </a:rPr>
              <a:t>{</a:t>
            </a:r>
          </a:p>
          <a:p>
            <a:r>
              <a:rPr lang="da-DK" sz="2000" b="1">
                <a:latin typeface="Consolas" panose="020B0609020204030204" pitchFamily="49" charset="0"/>
              </a:rPr>
              <a:t>    </a:t>
            </a:r>
            <a:r>
              <a:rPr lang="da-DK" sz="2000" b="1">
                <a:solidFill>
                  <a:srgbClr val="0070C0"/>
                </a:solidFill>
                <a:latin typeface="Consolas" panose="020B0609020204030204" pitchFamily="49" charset="0"/>
              </a:rPr>
              <a:t>double</a:t>
            </a:r>
            <a:r>
              <a:rPr lang="da-DK" sz="2000" b="1">
                <a:latin typeface="Consolas" panose="020B0609020204030204" pitchFamily="49" charset="0"/>
              </a:rPr>
              <a:t> amount = GetDepositAmount(…);</a:t>
            </a:r>
          </a:p>
          <a:p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    try</a:t>
            </a:r>
            <a:endParaRPr lang="da-DK" sz="2000" b="1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{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    bankModel.Deposit(accountNo, amount);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}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</a:t>
            </a:r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catch</a:t>
            </a:r>
            <a:r>
              <a:rPr lang="en-US" sz="2000" b="1">
                <a:latin typeface="Consolas" panose="020B0609020204030204" pitchFamily="49" charset="0"/>
              </a:rPr>
              <a:t> (</a:t>
            </a:r>
            <a:r>
              <a:rPr lang="en-US" sz="20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Exception</a:t>
            </a:r>
            <a:r>
              <a:rPr lang="en-US" sz="2000" b="1">
                <a:latin typeface="Consolas" panose="020B0609020204030204" pitchFamily="49" charset="0"/>
              </a:rPr>
              <a:t> e)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{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    errorHandler.Handle(</a:t>
            </a:r>
            <a:r>
              <a:rPr lang="en-US" sz="20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Action</a:t>
            </a:r>
            <a:r>
              <a:rPr lang="en-US" sz="2000" b="1">
                <a:latin typeface="Consolas" panose="020B0609020204030204" pitchFamily="49" charset="0"/>
              </a:rPr>
              <a:t>.Deposit, e);</a:t>
            </a:r>
          </a:p>
          <a:p>
            <a:r>
              <a:rPr lang="en-US" sz="2000" b="1">
                <a:latin typeface="Consolas" panose="020B0609020204030204" pitchFamily="49" charset="0"/>
              </a:rPr>
              <a:t>    }</a:t>
            </a:r>
            <a:endParaRPr lang="da-DK" sz="2000" b="1">
              <a:latin typeface="Consolas" panose="020B0609020204030204" pitchFamily="49" charset="0"/>
            </a:endParaRPr>
          </a:p>
          <a:p>
            <a:endParaRPr lang="da-DK" sz="2000" b="1">
              <a:latin typeface="Consolas" panose="020B0609020204030204" pitchFamily="49" charset="0"/>
            </a:endParaRPr>
          </a:p>
          <a:p>
            <a:r>
              <a:rPr lang="da-DK" sz="2000" b="1">
                <a:latin typeface="Consolas" panose="020B0609020204030204" pitchFamily="49" charset="0"/>
              </a:rPr>
              <a:t>    …</a:t>
            </a:r>
          </a:p>
          <a:p>
            <a:r>
              <a:rPr lang="da-DK" sz="2000" b="1"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5" name="Picture 6" descr="Billedresultat for catch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3672" y="2885915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Billedresultat for handling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5227" y="3501438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9594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felt 10"/>
          <p:cNvSpPr txBox="1"/>
          <p:nvPr/>
        </p:nvSpPr>
        <p:spPr>
          <a:xfrm>
            <a:off x="925057" y="668956"/>
            <a:ext cx="957249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b="1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da-DK" sz="2400" b="1">
                <a:latin typeface="Consolas" panose="020B0609020204030204" pitchFamily="49" charset="0"/>
              </a:rPr>
              <a:t> </a:t>
            </a:r>
            <a:r>
              <a:rPr lang="da-DK" sz="2400" b="1">
                <a:solidFill>
                  <a:srgbClr val="0070C0"/>
                </a:solidFill>
                <a:latin typeface="Consolas" panose="020B0609020204030204" pitchFamily="49" charset="0"/>
              </a:rPr>
              <a:t>class</a:t>
            </a:r>
            <a:r>
              <a:rPr lang="da-DK" sz="2400" b="1">
                <a:latin typeface="Consolas" panose="020B0609020204030204" pitchFamily="49" charset="0"/>
              </a:rPr>
              <a:t> </a:t>
            </a:r>
            <a:r>
              <a:rPr lang="da-DK" sz="24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IllegalAmountException</a:t>
            </a:r>
            <a:r>
              <a:rPr lang="da-DK" sz="2400" b="1">
                <a:latin typeface="Consolas" panose="020B0609020204030204" pitchFamily="49" charset="0"/>
              </a:rPr>
              <a:t> : </a:t>
            </a:r>
            <a:r>
              <a:rPr lang="da-DK" sz="24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Exception</a:t>
            </a:r>
          </a:p>
          <a:p>
            <a:r>
              <a:rPr lang="da-DK" sz="2400" b="1">
                <a:latin typeface="Consolas" panose="020B0609020204030204" pitchFamily="49" charset="0"/>
              </a:rPr>
              <a:t>{</a:t>
            </a:r>
          </a:p>
          <a:p>
            <a:r>
              <a:rPr lang="da-DK" sz="2400" b="1">
                <a:latin typeface="Consolas" panose="020B0609020204030204" pitchFamily="49" charset="0"/>
              </a:rPr>
              <a:t>    </a:t>
            </a:r>
            <a:r>
              <a:rPr lang="da-DK" sz="2400" b="1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da-DK" sz="2400" b="1">
                <a:latin typeface="Consolas" panose="020B0609020204030204" pitchFamily="49" charset="0"/>
              </a:rPr>
              <a:t> </a:t>
            </a:r>
            <a:r>
              <a:rPr lang="da-DK" sz="24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IllegalAmountException</a:t>
            </a:r>
            <a:r>
              <a:rPr lang="da-DK" sz="2400" b="1">
                <a:latin typeface="Consolas" panose="020B0609020204030204" pitchFamily="49" charset="0"/>
              </a:rPr>
              <a:t>()</a:t>
            </a:r>
          </a:p>
          <a:p>
            <a:r>
              <a:rPr lang="da-DK" sz="2400" b="1">
                <a:latin typeface="Consolas" panose="020B0609020204030204" pitchFamily="49" charset="0"/>
              </a:rPr>
              <a:t>    {</a:t>
            </a:r>
          </a:p>
          <a:p>
            <a:r>
              <a:rPr lang="da-DK" sz="2400" b="1">
                <a:latin typeface="Consolas" panose="020B0609020204030204" pitchFamily="49" charset="0"/>
              </a:rPr>
              <a:t>    }</a:t>
            </a:r>
          </a:p>
          <a:p>
            <a:endParaRPr lang="da-DK" sz="2400" b="1">
              <a:latin typeface="Consolas" panose="020B0609020204030204" pitchFamily="49" charset="0"/>
            </a:endParaRPr>
          </a:p>
          <a:p>
            <a:r>
              <a:rPr lang="da-DK" sz="2400" b="1">
                <a:latin typeface="Consolas" panose="020B0609020204030204" pitchFamily="49" charset="0"/>
              </a:rPr>
              <a:t>    </a:t>
            </a:r>
            <a:r>
              <a:rPr lang="da-DK" sz="2400" b="1">
                <a:solidFill>
                  <a:srgbClr val="0070C0"/>
                </a:solidFill>
                <a:latin typeface="Consolas" panose="020B0609020204030204" pitchFamily="49" charset="0"/>
              </a:rPr>
              <a:t>public</a:t>
            </a:r>
            <a:r>
              <a:rPr lang="da-DK" sz="2400" b="1">
                <a:latin typeface="Consolas" panose="020B0609020204030204" pitchFamily="49" charset="0"/>
              </a:rPr>
              <a:t> </a:t>
            </a:r>
            <a:r>
              <a:rPr lang="da-DK" sz="24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IllegalAmountException</a:t>
            </a:r>
            <a:r>
              <a:rPr lang="da-DK" sz="2400" b="1">
                <a:latin typeface="Consolas" panose="020B0609020204030204" pitchFamily="49" charset="0"/>
              </a:rPr>
              <a:t>(</a:t>
            </a:r>
            <a:r>
              <a:rPr lang="da-DK" sz="2400" b="1">
                <a:solidFill>
                  <a:srgbClr val="0070C0"/>
                </a:solidFill>
                <a:latin typeface="Consolas" panose="020B0609020204030204" pitchFamily="49" charset="0"/>
              </a:rPr>
              <a:t>string</a:t>
            </a:r>
            <a:r>
              <a:rPr lang="da-DK" sz="2400" b="1">
                <a:latin typeface="Consolas" panose="020B0609020204030204" pitchFamily="49" charset="0"/>
              </a:rPr>
              <a:t> message)</a:t>
            </a:r>
          </a:p>
          <a:p>
            <a:r>
              <a:rPr lang="da-DK" sz="2400" b="1">
                <a:latin typeface="Consolas" panose="020B0609020204030204" pitchFamily="49" charset="0"/>
              </a:rPr>
              <a:t>        : </a:t>
            </a:r>
            <a:r>
              <a:rPr lang="da-DK" sz="2400" b="1">
                <a:solidFill>
                  <a:srgbClr val="0070C0"/>
                </a:solidFill>
                <a:latin typeface="Consolas" panose="020B0609020204030204" pitchFamily="49" charset="0"/>
              </a:rPr>
              <a:t>base</a:t>
            </a:r>
            <a:r>
              <a:rPr lang="da-DK" sz="2400" b="1">
                <a:latin typeface="Consolas" panose="020B0609020204030204" pitchFamily="49" charset="0"/>
              </a:rPr>
              <a:t>(message)</a:t>
            </a:r>
          </a:p>
          <a:p>
            <a:r>
              <a:rPr lang="da-DK" sz="2400" b="1">
                <a:latin typeface="Consolas" panose="020B0609020204030204" pitchFamily="49" charset="0"/>
              </a:rPr>
              <a:t>    {</a:t>
            </a:r>
          </a:p>
          <a:p>
            <a:r>
              <a:rPr lang="da-DK" sz="2400" b="1">
                <a:latin typeface="Consolas" panose="020B0609020204030204" pitchFamily="49" charset="0"/>
              </a:rPr>
              <a:t>    }</a:t>
            </a:r>
          </a:p>
          <a:p>
            <a:r>
              <a:rPr lang="da-DK" sz="2400" b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51962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felt 10"/>
          <p:cNvSpPr txBox="1"/>
          <p:nvPr/>
        </p:nvSpPr>
        <p:spPr>
          <a:xfrm>
            <a:off x="925057" y="668956"/>
            <a:ext cx="957249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400" b="1">
                <a:solidFill>
                  <a:srgbClr val="0070C0"/>
                </a:solidFill>
                <a:latin typeface="Consolas" panose="020B0609020204030204" pitchFamily="49" charset="0"/>
              </a:rPr>
              <a:t>public void </a:t>
            </a:r>
            <a:r>
              <a:rPr lang="da-DK" sz="2400" b="1">
                <a:latin typeface="Consolas" panose="020B0609020204030204" pitchFamily="49" charset="0"/>
              </a:rPr>
              <a:t>Deposit(</a:t>
            </a:r>
            <a:r>
              <a:rPr lang="da-DK" sz="2400" b="1">
                <a:solidFill>
                  <a:srgbClr val="0070C0"/>
                </a:solidFill>
                <a:latin typeface="Consolas" panose="020B0609020204030204" pitchFamily="49" charset="0"/>
              </a:rPr>
              <a:t>double</a:t>
            </a:r>
            <a:r>
              <a:rPr lang="da-DK" sz="2400" b="1">
                <a:latin typeface="Consolas" panose="020B0609020204030204" pitchFamily="49" charset="0"/>
              </a:rPr>
              <a:t> amount)</a:t>
            </a:r>
          </a:p>
          <a:p>
            <a:r>
              <a:rPr lang="da-DK" sz="2400" b="1">
                <a:latin typeface="Consolas" panose="020B0609020204030204" pitchFamily="49" charset="0"/>
              </a:rPr>
              <a:t>{</a:t>
            </a:r>
          </a:p>
          <a:p>
            <a:r>
              <a:rPr lang="da-DK" sz="2400" b="1">
                <a:latin typeface="Consolas" panose="020B0609020204030204" pitchFamily="49" charset="0"/>
              </a:rPr>
              <a:t>    </a:t>
            </a:r>
            <a:r>
              <a:rPr lang="da-DK" sz="2400" b="1">
                <a:solidFill>
                  <a:srgbClr val="0070C0"/>
                </a:solidFill>
                <a:latin typeface="Consolas" panose="020B0609020204030204" pitchFamily="49" charset="0"/>
              </a:rPr>
              <a:t>if</a:t>
            </a:r>
            <a:r>
              <a:rPr lang="da-DK" sz="2400" b="1">
                <a:latin typeface="Consolas" panose="020B0609020204030204" pitchFamily="49" charset="0"/>
              </a:rPr>
              <a:t> (amount &lt; 0)</a:t>
            </a:r>
          </a:p>
          <a:p>
            <a:r>
              <a:rPr lang="da-DK" sz="2400" b="1">
                <a:latin typeface="Consolas" panose="020B0609020204030204" pitchFamily="49" charset="0"/>
              </a:rPr>
              <a:t>    {</a:t>
            </a:r>
          </a:p>
          <a:p>
            <a:r>
              <a:rPr lang="da-DK" sz="2400" b="1">
                <a:latin typeface="Consolas" panose="020B0609020204030204" pitchFamily="49" charset="0"/>
              </a:rPr>
              <a:t>        </a:t>
            </a:r>
            <a:r>
              <a:rPr lang="da-DK" sz="24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IllegalAmountException</a:t>
            </a:r>
            <a:r>
              <a:rPr lang="da-DK" sz="2400" b="1">
                <a:latin typeface="Consolas" panose="020B0609020204030204" pitchFamily="49" charset="0"/>
              </a:rPr>
              <a:t> e = </a:t>
            </a:r>
          </a:p>
          <a:p>
            <a:r>
              <a:rPr lang="da-DK" sz="2400" b="1">
                <a:solidFill>
                  <a:srgbClr val="0070C0"/>
                </a:solidFill>
                <a:latin typeface="Consolas" panose="020B0609020204030204" pitchFamily="49" charset="0"/>
              </a:rPr>
              <a:t>            new</a:t>
            </a:r>
            <a:r>
              <a:rPr lang="da-DK" sz="2400" b="1">
                <a:latin typeface="Consolas" panose="020B0609020204030204" pitchFamily="49" charset="0"/>
              </a:rPr>
              <a:t> </a:t>
            </a:r>
            <a:r>
              <a:rPr lang="da-DK" sz="24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IllegalAmountException</a:t>
            </a:r>
            <a:r>
              <a:rPr lang="da-DK" sz="2400" b="1">
                <a:latin typeface="Consolas" panose="020B0609020204030204" pitchFamily="49" charset="0"/>
              </a:rPr>
              <a:t>(…);</a:t>
            </a:r>
          </a:p>
          <a:p>
            <a:r>
              <a:rPr lang="da-DK" sz="2400" b="1">
                <a:latin typeface="Consolas" panose="020B0609020204030204" pitchFamily="49" charset="0"/>
              </a:rPr>
              <a:t>        </a:t>
            </a:r>
            <a:r>
              <a:rPr lang="da-DK" sz="2400" b="1">
                <a:solidFill>
                  <a:srgbClr val="0070C0"/>
                </a:solidFill>
                <a:latin typeface="Consolas" panose="020B0609020204030204" pitchFamily="49" charset="0"/>
              </a:rPr>
              <a:t>throw</a:t>
            </a:r>
            <a:r>
              <a:rPr lang="da-DK" sz="2400" b="1">
                <a:latin typeface="Consolas" panose="020B0609020204030204" pitchFamily="49" charset="0"/>
              </a:rPr>
              <a:t> e;</a:t>
            </a:r>
          </a:p>
          <a:p>
            <a:r>
              <a:rPr lang="da-DK" sz="2400" b="1">
                <a:latin typeface="Consolas" panose="020B0609020204030204" pitchFamily="49" charset="0"/>
              </a:rPr>
              <a:t>    }</a:t>
            </a:r>
          </a:p>
          <a:p>
            <a:endParaRPr lang="da-DK" sz="2400" b="1">
              <a:latin typeface="Consolas" panose="020B0609020204030204" pitchFamily="49" charset="0"/>
            </a:endParaRPr>
          </a:p>
          <a:p>
            <a:r>
              <a:rPr lang="da-DK" sz="2400" b="1">
                <a:latin typeface="Consolas" panose="020B0609020204030204" pitchFamily="49" charset="0"/>
              </a:rPr>
              <a:t>    …</a:t>
            </a:r>
          </a:p>
          <a:p>
            <a:r>
              <a:rPr lang="da-DK" sz="2400" b="1"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5" name="Picture 4" descr="Billedresultat for signa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575" y="2329558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977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felt 10"/>
          <p:cNvSpPr txBox="1"/>
          <p:nvPr/>
        </p:nvSpPr>
        <p:spPr>
          <a:xfrm>
            <a:off x="925057" y="668956"/>
            <a:ext cx="957249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>
                <a:solidFill>
                  <a:srgbClr val="0070C0"/>
                </a:solidFill>
                <a:latin typeface="Consolas" panose="020B0609020204030204" pitchFamily="49" charset="0"/>
              </a:rPr>
              <a:t>public void </a:t>
            </a:r>
            <a:r>
              <a:rPr lang="da-DK" sz="2000" b="1">
                <a:latin typeface="Consolas" panose="020B0609020204030204" pitchFamily="49" charset="0"/>
              </a:rPr>
              <a:t>DepositHandler()</a:t>
            </a:r>
          </a:p>
          <a:p>
            <a:r>
              <a:rPr lang="da-DK" sz="2000" b="1">
                <a:latin typeface="Consolas" panose="020B0609020204030204" pitchFamily="49" charset="0"/>
              </a:rPr>
              <a:t>{</a:t>
            </a:r>
          </a:p>
          <a:p>
            <a:r>
              <a:rPr lang="da-DK" sz="2000" b="1">
                <a:latin typeface="Consolas" panose="020B0609020204030204" pitchFamily="49" charset="0"/>
              </a:rPr>
              <a:t>    </a:t>
            </a:r>
            <a:r>
              <a:rPr lang="da-DK" sz="2000" b="1">
                <a:solidFill>
                  <a:srgbClr val="0070C0"/>
                </a:solidFill>
                <a:latin typeface="Consolas" panose="020B0609020204030204" pitchFamily="49" charset="0"/>
              </a:rPr>
              <a:t>double</a:t>
            </a:r>
            <a:r>
              <a:rPr lang="da-DK" sz="2000" b="1">
                <a:latin typeface="Consolas" panose="020B0609020204030204" pitchFamily="49" charset="0"/>
              </a:rPr>
              <a:t> amount = GetDepositAmount(…);</a:t>
            </a:r>
          </a:p>
          <a:p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    try</a:t>
            </a:r>
            <a:endParaRPr lang="da-DK" sz="2000" b="1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{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    bankModel.Deposit(accountNo, amount);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}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</a:t>
            </a:r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catch</a:t>
            </a:r>
            <a:r>
              <a:rPr lang="en-US" sz="2000" b="1">
                <a:latin typeface="Consolas" panose="020B0609020204030204" pitchFamily="49" charset="0"/>
              </a:rPr>
              <a:t> (</a:t>
            </a:r>
            <a:r>
              <a:rPr lang="da-DK" sz="20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IllegalAmountException</a:t>
            </a:r>
            <a:r>
              <a:rPr lang="en-US" sz="2000" b="1">
                <a:latin typeface="Consolas" panose="020B0609020204030204" pitchFamily="49" charset="0"/>
              </a:rPr>
              <a:t> e)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{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    </a:t>
            </a:r>
            <a:r>
              <a:rPr lang="da-DK" sz="2000" b="1">
                <a:latin typeface="Consolas" panose="020B0609020204030204" pitchFamily="49" charset="0"/>
              </a:rPr>
              <a:t>…</a:t>
            </a:r>
          </a:p>
          <a:p>
            <a:r>
              <a:rPr lang="en-US" sz="2000" b="1">
                <a:latin typeface="Consolas" panose="020B0609020204030204" pitchFamily="49" charset="0"/>
              </a:rPr>
              <a:t>    }</a:t>
            </a:r>
            <a:endParaRPr lang="da-DK" sz="2000" b="1">
              <a:latin typeface="Consolas" panose="020B0609020204030204" pitchFamily="49" charset="0"/>
            </a:endParaRPr>
          </a:p>
          <a:p>
            <a:endParaRPr lang="da-DK" sz="2000" b="1">
              <a:latin typeface="Consolas" panose="020B0609020204030204" pitchFamily="49" charset="0"/>
            </a:endParaRPr>
          </a:p>
          <a:p>
            <a:r>
              <a:rPr lang="da-DK" sz="2000" b="1">
                <a:latin typeface="Consolas" panose="020B0609020204030204" pitchFamily="49" charset="0"/>
              </a:rPr>
              <a:t>    …</a:t>
            </a:r>
          </a:p>
          <a:p>
            <a:r>
              <a:rPr lang="da-DK" sz="2000" b="1"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4" name="Picture 6" descr="Billedresultat for catch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845" y="2913008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12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felt 10"/>
          <p:cNvSpPr txBox="1"/>
          <p:nvPr/>
        </p:nvSpPr>
        <p:spPr>
          <a:xfrm>
            <a:off x="925057" y="668956"/>
            <a:ext cx="957249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b="1">
                <a:solidFill>
                  <a:srgbClr val="0070C0"/>
                </a:solidFill>
                <a:latin typeface="Consolas" panose="020B0609020204030204" pitchFamily="49" charset="0"/>
              </a:rPr>
              <a:t>public void </a:t>
            </a:r>
            <a:r>
              <a:rPr lang="da-DK" b="1">
                <a:latin typeface="Consolas" panose="020B0609020204030204" pitchFamily="49" charset="0"/>
              </a:rPr>
              <a:t>DepositHandler()</a:t>
            </a:r>
          </a:p>
          <a:p>
            <a:r>
              <a:rPr lang="da-DK" b="1">
                <a:latin typeface="Consolas" panose="020B0609020204030204" pitchFamily="49" charset="0"/>
              </a:rPr>
              <a:t>{</a:t>
            </a:r>
          </a:p>
          <a:p>
            <a:r>
              <a:rPr lang="da-DK" b="1">
                <a:latin typeface="Consolas" panose="020B0609020204030204" pitchFamily="49" charset="0"/>
              </a:rPr>
              <a:t>    </a:t>
            </a:r>
            <a:r>
              <a:rPr lang="da-DK" b="1">
                <a:solidFill>
                  <a:srgbClr val="0070C0"/>
                </a:solidFill>
                <a:latin typeface="Consolas" panose="020B0609020204030204" pitchFamily="49" charset="0"/>
              </a:rPr>
              <a:t>double</a:t>
            </a:r>
            <a:r>
              <a:rPr lang="da-DK" b="1">
                <a:latin typeface="Consolas" panose="020B0609020204030204" pitchFamily="49" charset="0"/>
              </a:rPr>
              <a:t> amount = GetDepositAmount(…);</a:t>
            </a:r>
          </a:p>
          <a:p>
            <a:endParaRPr lang="da-DK" b="1">
              <a:latin typeface="Consolas" panose="020B0609020204030204" pitchFamily="49" charset="0"/>
            </a:endParaRPr>
          </a:p>
          <a:p>
            <a:r>
              <a:rPr lang="en-US" b="1">
                <a:solidFill>
                  <a:srgbClr val="0070C0"/>
                </a:solidFill>
                <a:latin typeface="Consolas" panose="020B0609020204030204" pitchFamily="49" charset="0"/>
              </a:rPr>
              <a:t>    try</a:t>
            </a:r>
            <a:endParaRPr lang="da-DK" b="1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b="1">
                <a:latin typeface="Consolas" panose="020B0609020204030204" pitchFamily="49" charset="0"/>
              </a:rPr>
              <a:t>    {</a:t>
            </a:r>
            <a:endParaRPr lang="da-DK" b="1">
              <a:latin typeface="Consolas" panose="020B0609020204030204" pitchFamily="49" charset="0"/>
            </a:endParaRPr>
          </a:p>
          <a:p>
            <a:r>
              <a:rPr lang="en-US" b="1">
                <a:latin typeface="Consolas" panose="020B0609020204030204" pitchFamily="49" charset="0"/>
              </a:rPr>
              <a:t>        bankModel.Deposit(accountNo, amount);</a:t>
            </a:r>
            <a:endParaRPr lang="da-DK" b="1">
              <a:latin typeface="Consolas" panose="020B0609020204030204" pitchFamily="49" charset="0"/>
            </a:endParaRPr>
          </a:p>
          <a:p>
            <a:r>
              <a:rPr lang="en-US" b="1">
                <a:latin typeface="Consolas" panose="020B0609020204030204" pitchFamily="49" charset="0"/>
              </a:rPr>
              <a:t>    }</a:t>
            </a:r>
            <a:endParaRPr lang="da-DK" b="1">
              <a:latin typeface="Consolas" panose="020B0609020204030204" pitchFamily="49" charset="0"/>
            </a:endParaRPr>
          </a:p>
          <a:p>
            <a:r>
              <a:rPr lang="en-US" b="1">
                <a:latin typeface="Consolas" panose="020B0609020204030204" pitchFamily="49" charset="0"/>
              </a:rPr>
              <a:t>    </a:t>
            </a:r>
            <a:r>
              <a:rPr lang="en-US" b="1">
                <a:solidFill>
                  <a:srgbClr val="0070C0"/>
                </a:solidFill>
                <a:latin typeface="Consolas" panose="020B0609020204030204" pitchFamily="49" charset="0"/>
              </a:rPr>
              <a:t>catch</a:t>
            </a:r>
            <a:r>
              <a:rPr lang="en-US" b="1">
                <a:latin typeface="Consolas" panose="020B0609020204030204" pitchFamily="49" charset="0"/>
              </a:rPr>
              <a:t> (</a:t>
            </a:r>
            <a:r>
              <a:rPr lang="da-DK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IllegalAmountException</a:t>
            </a:r>
            <a:r>
              <a:rPr lang="en-US" b="1">
                <a:latin typeface="Consolas" panose="020B0609020204030204" pitchFamily="49" charset="0"/>
              </a:rPr>
              <a:t> iae)</a:t>
            </a:r>
            <a:endParaRPr lang="da-DK" b="1">
              <a:latin typeface="Consolas" panose="020B0609020204030204" pitchFamily="49" charset="0"/>
            </a:endParaRPr>
          </a:p>
          <a:p>
            <a:r>
              <a:rPr lang="en-US" b="1">
                <a:latin typeface="Consolas" panose="020B0609020204030204" pitchFamily="49" charset="0"/>
              </a:rPr>
              <a:t>    {</a:t>
            </a:r>
            <a:endParaRPr lang="da-DK" b="1">
              <a:latin typeface="Consolas" panose="020B0609020204030204" pitchFamily="49" charset="0"/>
            </a:endParaRPr>
          </a:p>
          <a:p>
            <a:r>
              <a:rPr lang="en-US" b="1">
                <a:latin typeface="Consolas" panose="020B0609020204030204" pitchFamily="49" charset="0"/>
              </a:rPr>
              <a:t>        </a:t>
            </a:r>
            <a:r>
              <a:rPr lang="da-DK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// Do something…</a:t>
            </a:r>
          </a:p>
          <a:p>
            <a:r>
              <a:rPr lang="en-US" b="1">
                <a:latin typeface="Consolas" panose="020B0609020204030204" pitchFamily="49" charset="0"/>
              </a:rPr>
              <a:t>    }</a:t>
            </a:r>
          </a:p>
          <a:p>
            <a:r>
              <a:rPr lang="en-US" b="1">
                <a:latin typeface="Consolas" panose="020B0609020204030204" pitchFamily="49" charset="0"/>
              </a:rPr>
              <a:t>    </a:t>
            </a:r>
            <a:r>
              <a:rPr lang="en-US" b="1">
                <a:solidFill>
                  <a:srgbClr val="0070C0"/>
                </a:solidFill>
                <a:latin typeface="Consolas" panose="020B0609020204030204" pitchFamily="49" charset="0"/>
              </a:rPr>
              <a:t>catch</a:t>
            </a:r>
            <a:r>
              <a:rPr lang="en-US" b="1">
                <a:latin typeface="Consolas" panose="020B0609020204030204" pitchFamily="49" charset="0"/>
              </a:rPr>
              <a:t> (</a:t>
            </a:r>
            <a:r>
              <a:rPr lang="da-DK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Exception</a:t>
            </a:r>
            <a:r>
              <a:rPr lang="en-US" b="1">
                <a:latin typeface="Consolas" panose="020B0609020204030204" pitchFamily="49" charset="0"/>
              </a:rPr>
              <a:t> e)</a:t>
            </a:r>
            <a:endParaRPr lang="da-DK" b="1">
              <a:latin typeface="Consolas" panose="020B0609020204030204" pitchFamily="49" charset="0"/>
            </a:endParaRPr>
          </a:p>
          <a:p>
            <a:r>
              <a:rPr lang="en-US" b="1">
                <a:latin typeface="Consolas" panose="020B0609020204030204" pitchFamily="49" charset="0"/>
              </a:rPr>
              <a:t>    {</a:t>
            </a:r>
            <a:endParaRPr lang="da-DK" b="1">
              <a:latin typeface="Consolas" panose="020B0609020204030204" pitchFamily="49" charset="0"/>
            </a:endParaRPr>
          </a:p>
          <a:p>
            <a:r>
              <a:rPr lang="en-US" b="1">
                <a:latin typeface="Consolas" panose="020B0609020204030204" pitchFamily="49" charset="0"/>
              </a:rPr>
              <a:t>        </a:t>
            </a:r>
            <a:r>
              <a:rPr lang="da-DK" b="1">
                <a:solidFill>
                  <a:srgbClr val="FF0000"/>
                </a:solidFill>
                <a:latin typeface="Consolas" panose="020B0609020204030204" pitchFamily="49" charset="0"/>
              </a:rPr>
              <a:t>// Do something else…</a:t>
            </a:r>
          </a:p>
          <a:p>
            <a:r>
              <a:rPr lang="en-US" b="1">
                <a:latin typeface="Consolas" panose="020B0609020204030204" pitchFamily="49" charset="0"/>
              </a:rPr>
              <a:t>    }</a:t>
            </a:r>
            <a:endParaRPr lang="da-DK" b="1">
              <a:latin typeface="Consolas" panose="020B0609020204030204" pitchFamily="49" charset="0"/>
            </a:endParaRPr>
          </a:p>
          <a:p>
            <a:endParaRPr lang="da-DK" b="1">
              <a:latin typeface="Consolas" panose="020B0609020204030204" pitchFamily="49" charset="0"/>
            </a:endParaRPr>
          </a:p>
          <a:p>
            <a:r>
              <a:rPr lang="da-DK" b="1">
                <a:latin typeface="Consolas" panose="020B0609020204030204" pitchFamily="49" charset="0"/>
              </a:rPr>
              <a:t>    …</a:t>
            </a:r>
          </a:p>
          <a:p>
            <a:r>
              <a:rPr lang="da-DK" b="1"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5" name="Picture 2" descr="https://www.iconexperience.com/_img/v_collection_png/512x512/shadow/bom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5530" y="4021148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Billedresultat for catch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845" y="2913008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Billedresultat for catch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0845" y="4111148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547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621276" y="511340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6602130" y="511339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(IllegalAmountException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  <a:p>
            <a:endParaRPr lang="da-DK" sz="2400"/>
          </a:p>
        </p:txBody>
      </p:sp>
      <p:cxnSp>
        <p:nvCxnSpPr>
          <p:cNvPr id="17" name="Lige pilforbindelse 16"/>
          <p:cNvCxnSpPr/>
          <p:nvPr/>
        </p:nvCxnSpPr>
        <p:spPr>
          <a:xfrm>
            <a:off x="5144346" y="2306321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9511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621276" y="511340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6602130" y="511339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(IllegalAmountException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  <a:p>
            <a:endParaRPr lang="da-DK" sz="2400"/>
          </a:p>
        </p:txBody>
      </p:sp>
      <p:sp>
        <p:nvSpPr>
          <p:cNvPr id="4" name="Afrundet rektangel 3"/>
          <p:cNvSpPr/>
          <p:nvPr/>
        </p:nvSpPr>
        <p:spPr>
          <a:xfrm>
            <a:off x="9914286" y="3893953"/>
            <a:ext cx="2067741" cy="1130971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>
                <a:solidFill>
                  <a:srgbClr val="FFFF00"/>
                </a:solidFill>
              </a:rPr>
              <a:t>IllegalAmount</a:t>
            </a:r>
          </a:p>
          <a:p>
            <a:r>
              <a:rPr lang="da-DK" sz="2400">
                <a:solidFill>
                  <a:srgbClr val="FFFF00"/>
                </a:solidFill>
              </a:rPr>
              <a:t>Exception</a:t>
            </a:r>
          </a:p>
        </p:txBody>
      </p:sp>
      <p:pic>
        <p:nvPicPr>
          <p:cNvPr id="5" name="Picture 6" descr="Billedresultat for catch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424" y="3807088"/>
            <a:ext cx="1799422" cy="1799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Lige pilforbindelse 5"/>
          <p:cNvCxnSpPr/>
          <p:nvPr/>
        </p:nvCxnSpPr>
        <p:spPr>
          <a:xfrm>
            <a:off x="5144346" y="2306321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543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621276" y="511340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6602130" y="511339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(IllegalAmountException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  <a:p>
            <a:endParaRPr lang="da-DK" sz="2400"/>
          </a:p>
        </p:txBody>
      </p:sp>
      <p:cxnSp>
        <p:nvCxnSpPr>
          <p:cNvPr id="6" name="Lige pilforbindelse 5"/>
          <p:cNvCxnSpPr/>
          <p:nvPr/>
        </p:nvCxnSpPr>
        <p:spPr>
          <a:xfrm>
            <a:off x="5144346" y="2306321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8" descr="Billedresultat for hand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0746" y="3752051"/>
            <a:ext cx="1625813" cy="162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590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felt 10"/>
          <p:cNvSpPr txBox="1"/>
          <p:nvPr/>
        </p:nvSpPr>
        <p:spPr>
          <a:xfrm>
            <a:off x="925057" y="668956"/>
            <a:ext cx="95724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b="1">
                <a:solidFill>
                  <a:srgbClr val="0070C0"/>
                </a:solidFill>
                <a:latin typeface="Consolas" panose="020B0609020204030204" pitchFamily="49" charset="0"/>
              </a:rPr>
              <a:t>public void </a:t>
            </a:r>
            <a:r>
              <a:rPr lang="da-DK" sz="2800" b="1">
                <a:latin typeface="Consolas" panose="020B0609020204030204" pitchFamily="49" charset="0"/>
              </a:rPr>
              <a:t>Deposit(</a:t>
            </a:r>
            <a:r>
              <a:rPr lang="da-DK" sz="2800" b="1">
                <a:solidFill>
                  <a:srgbClr val="0070C0"/>
                </a:solidFill>
                <a:latin typeface="Consolas" panose="020B0609020204030204" pitchFamily="49" charset="0"/>
              </a:rPr>
              <a:t>double</a:t>
            </a:r>
            <a:r>
              <a:rPr lang="da-DK" sz="2800" b="1">
                <a:latin typeface="Consolas" panose="020B0609020204030204" pitchFamily="49" charset="0"/>
              </a:rPr>
              <a:t> amount)</a:t>
            </a:r>
          </a:p>
          <a:p>
            <a:r>
              <a:rPr lang="da-DK" sz="2800" b="1">
                <a:latin typeface="Consolas" panose="020B0609020204030204" pitchFamily="49" charset="0"/>
              </a:rPr>
              <a:t>{</a:t>
            </a:r>
          </a:p>
          <a:p>
            <a:r>
              <a:rPr lang="da-DK" sz="2800" b="1">
                <a:latin typeface="Consolas" panose="020B0609020204030204" pitchFamily="49" charset="0"/>
              </a:rPr>
              <a:t>    </a:t>
            </a:r>
            <a:r>
              <a:rPr lang="da-DK" sz="2800" b="1">
                <a:solidFill>
                  <a:srgbClr val="0070C0"/>
                </a:solidFill>
                <a:latin typeface="Consolas" panose="020B0609020204030204" pitchFamily="49" charset="0"/>
              </a:rPr>
              <a:t>if</a:t>
            </a:r>
            <a:r>
              <a:rPr lang="da-DK" sz="2800" b="1">
                <a:latin typeface="Consolas" panose="020B0609020204030204" pitchFamily="49" charset="0"/>
              </a:rPr>
              <a:t> (amount &lt; 0) </a:t>
            </a:r>
            <a:r>
              <a:rPr lang="da-DK" sz="28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// Error detected</a:t>
            </a:r>
            <a:endParaRPr lang="da-DK" sz="2800" b="1">
              <a:latin typeface="Consolas" panose="020B0609020204030204" pitchFamily="49" charset="0"/>
            </a:endParaRPr>
          </a:p>
          <a:p>
            <a:r>
              <a:rPr lang="da-DK" sz="2800" b="1">
                <a:latin typeface="Consolas" panose="020B0609020204030204" pitchFamily="49" charset="0"/>
              </a:rPr>
              <a:t>    {</a:t>
            </a:r>
          </a:p>
          <a:p>
            <a:r>
              <a:rPr lang="da-DK" sz="2800" b="1">
                <a:latin typeface="Consolas" panose="020B0609020204030204" pitchFamily="49" charset="0"/>
              </a:rPr>
              <a:t>        </a:t>
            </a:r>
            <a:r>
              <a:rPr lang="da-DK" sz="28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// now what…?</a:t>
            </a:r>
            <a:endParaRPr lang="da-DK" sz="2800" b="1">
              <a:latin typeface="Consolas" panose="020B0609020204030204" pitchFamily="49" charset="0"/>
            </a:endParaRPr>
          </a:p>
          <a:p>
            <a:r>
              <a:rPr lang="da-DK" sz="2800" b="1">
                <a:latin typeface="Consolas" panose="020B0609020204030204" pitchFamily="49" charset="0"/>
              </a:rPr>
              <a:t>    }</a:t>
            </a:r>
          </a:p>
          <a:p>
            <a:endParaRPr lang="da-DK" sz="2800" b="1">
              <a:latin typeface="Consolas" panose="020B0609020204030204" pitchFamily="49" charset="0"/>
            </a:endParaRPr>
          </a:p>
          <a:p>
            <a:r>
              <a:rPr lang="da-DK" sz="2800" b="1">
                <a:latin typeface="Consolas" panose="020B0609020204030204" pitchFamily="49" charset="0"/>
              </a:rPr>
              <a:t>    …</a:t>
            </a:r>
          </a:p>
          <a:p>
            <a:r>
              <a:rPr lang="da-DK" sz="2800" b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5856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621276" y="511340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6602130" y="511339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(IllegalAmountException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  <a:p>
            <a:endParaRPr lang="da-DK" sz="2400"/>
          </a:p>
        </p:txBody>
      </p:sp>
      <p:sp>
        <p:nvSpPr>
          <p:cNvPr id="4" name="Afrundet rektangel 3"/>
          <p:cNvSpPr/>
          <p:nvPr/>
        </p:nvSpPr>
        <p:spPr>
          <a:xfrm>
            <a:off x="9914286" y="3893953"/>
            <a:ext cx="2067741" cy="1130971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>
                <a:solidFill>
                  <a:srgbClr val="FFFF00"/>
                </a:solidFill>
              </a:rPr>
              <a:t>Exception</a:t>
            </a:r>
          </a:p>
        </p:txBody>
      </p:sp>
      <p:cxnSp>
        <p:nvCxnSpPr>
          <p:cNvPr id="6" name="Lige pilforbindelse 5"/>
          <p:cNvCxnSpPr/>
          <p:nvPr/>
        </p:nvCxnSpPr>
        <p:spPr>
          <a:xfrm>
            <a:off x="5144346" y="2306321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86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621276" y="511340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6602130" y="511339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(IllegalAmountException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  <a:p>
            <a:endParaRPr lang="da-DK" sz="2400"/>
          </a:p>
        </p:txBody>
      </p:sp>
      <p:pic>
        <p:nvPicPr>
          <p:cNvPr id="5" name="Picture 6" descr="Billedresultat for catch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570" y="3559727"/>
            <a:ext cx="1799422" cy="1799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Lige pilforbindelse 5"/>
          <p:cNvCxnSpPr/>
          <p:nvPr/>
        </p:nvCxnSpPr>
        <p:spPr>
          <a:xfrm>
            <a:off x="5144346" y="2306321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Afrundet rektangel 6"/>
          <p:cNvSpPr/>
          <p:nvPr/>
        </p:nvSpPr>
        <p:spPr>
          <a:xfrm>
            <a:off x="9914286" y="3893953"/>
            <a:ext cx="2067741" cy="1130971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>
                <a:solidFill>
                  <a:srgbClr val="FFFF00"/>
                </a:solidFill>
              </a:rPr>
              <a:t>Exception</a:t>
            </a:r>
          </a:p>
        </p:txBody>
      </p:sp>
    </p:spTree>
    <p:extLst>
      <p:ext uri="{BB962C8B-B14F-4D97-AF65-F5344CB8AC3E}">
        <p14:creationId xmlns:p14="http://schemas.microsoft.com/office/powerpoint/2010/main" val="131894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48148E-6 L -0.4918 0.000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59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621276" y="511340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6602130" y="511339"/>
            <a:ext cx="4794011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endParaRPr lang="da-DK" sz="2400"/>
          </a:p>
          <a:p>
            <a:r>
              <a:rPr lang="da-DK" sz="2400">
                <a:solidFill>
                  <a:srgbClr val="FFFF00"/>
                </a:solidFill>
              </a:rPr>
              <a:t>catch (IllegalAmountException e)</a:t>
            </a:r>
          </a:p>
          <a:p>
            <a:r>
              <a:rPr lang="da-DK" sz="2400">
                <a:solidFill>
                  <a:srgbClr val="FFFF00"/>
                </a:solidFill>
              </a:rPr>
              <a:t>{</a:t>
            </a:r>
          </a:p>
          <a:p>
            <a:r>
              <a:rPr lang="da-DK" sz="2400">
                <a:solidFill>
                  <a:srgbClr val="FFFF00"/>
                </a:solidFill>
              </a:rPr>
              <a:t>   …</a:t>
            </a:r>
          </a:p>
          <a:p>
            <a:r>
              <a:rPr lang="da-DK" sz="2400">
                <a:solidFill>
                  <a:srgbClr val="FFFF00"/>
                </a:solidFill>
              </a:rPr>
              <a:t>}</a:t>
            </a:r>
          </a:p>
          <a:p>
            <a:endParaRPr lang="da-DK" sz="2400"/>
          </a:p>
        </p:txBody>
      </p:sp>
      <p:cxnSp>
        <p:nvCxnSpPr>
          <p:cNvPr id="6" name="Lige pilforbindelse 5"/>
          <p:cNvCxnSpPr/>
          <p:nvPr/>
        </p:nvCxnSpPr>
        <p:spPr>
          <a:xfrm>
            <a:off x="5144346" y="2306321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8" descr="Billedresultat for hand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4132" y="3752051"/>
            <a:ext cx="1625813" cy="1625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3744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1359570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3753943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</p:txBody>
      </p:sp>
      <p:cxnSp>
        <p:nvCxnSpPr>
          <p:cNvPr id="6" name="Lige pilforbindelse 5"/>
          <p:cNvCxnSpPr/>
          <p:nvPr/>
        </p:nvCxnSpPr>
        <p:spPr>
          <a:xfrm>
            <a:off x="2594187" y="218101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frundet rektangel 9"/>
          <p:cNvSpPr/>
          <p:nvPr/>
        </p:nvSpPr>
        <p:spPr>
          <a:xfrm>
            <a:off x="6148316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r>
              <a:rPr lang="da-DK" sz="2400"/>
              <a:t>Collection</a:t>
            </a:r>
          </a:p>
        </p:txBody>
      </p:sp>
      <p:sp>
        <p:nvSpPr>
          <p:cNvPr id="11" name="Afrundet rektangel 10"/>
          <p:cNvSpPr/>
          <p:nvPr/>
        </p:nvSpPr>
        <p:spPr>
          <a:xfrm>
            <a:off x="8542689" y="511339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endParaRPr lang="da-DK" sz="2400"/>
          </a:p>
        </p:txBody>
      </p:sp>
      <p:cxnSp>
        <p:nvCxnSpPr>
          <p:cNvPr id="12" name="Lige pilforbindelse 11"/>
          <p:cNvCxnSpPr/>
          <p:nvPr/>
        </p:nvCxnSpPr>
        <p:spPr>
          <a:xfrm>
            <a:off x="4805680" y="2929467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Lige pilforbindelse 12"/>
          <p:cNvCxnSpPr/>
          <p:nvPr/>
        </p:nvCxnSpPr>
        <p:spPr>
          <a:xfrm>
            <a:off x="7223760" y="379645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4" descr="Billedresultat for signa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855" y="3256453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frundet rektangel 17"/>
          <p:cNvSpPr/>
          <p:nvPr/>
        </p:nvSpPr>
        <p:spPr>
          <a:xfrm>
            <a:off x="9508464" y="4273838"/>
            <a:ext cx="1498781" cy="61031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>
                <a:solidFill>
                  <a:srgbClr val="FFFF00"/>
                </a:solidFill>
              </a:rPr>
              <a:t>Exception</a:t>
            </a:r>
          </a:p>
        </p:txBody>
      </p:sp>
      <p:pic>
        <p:nvPicPr>
          <p:cNvPr id="17" name="Picture 6" descr="Billedresultat for catch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1338" y="4884152"/>
            <a:ext cx="1242124" cy="1242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6" descr="Billedresultat for catch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128" y="4884152"/>
            <a:ext cx="1242124" cy="1242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3414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59259E-6 L -0.23203 -0.0071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02" y="-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1359570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3753943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</p:txBody>
      </p:sp>
      <p:cxnSp>
        <p:nvCxnSpPr>
          <p:cNvPr id="6" name="Lige pilforbindelse 5"/>
          <p:cNvCxnSpPr/>
          <p:nvPr/>
        </p:nvCxnSpPr>
        <p:spPr>
          <a:xfrm>
            <a:off x="2594187" y="218101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frundet rektangel 9"/>
          <p:cNvSpPr/>
          <p:nvPr/>
        </p:nvSpPr>
        <p:spPr>
          <a:xfrm>
            <a:off x="6148316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r>
              <a:rPr lang="da-DK" sz="2400"/>
              <a:t>Collection</a:t>
            </a:r>
          </a:p>
        </p:txBody>
      </p:sp>
      <p:sp>
        <p:nvSpPr>
          <p:cNvPr id="11" name="Afrundet rektangel 10"/>
          <p:cNvSpPr/>
          <p:nvPr/>
        </p:nvSpPr>
        <p:spPr>
          <a:xfrm>
            <a:off x="8542689" y="511339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endParaRPr lang="da-DK" sz="2400"/>
          </a:p>
        </p:txBody>
      </p:sp>
      <p:cxnSp>
        <p:nvCxnSpPr>
          <p:cNvPr id="12" name="Lige pilforbindelse 11"/>
          <p:cNvCxnSpPr/>
          <p:nvPr/>
        </p:nvCxnSpPr>
        <p:spPr>
          <a:xfrm>
            <a:off x="4805680" y="2929467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Lige pilforbindelse 12"/>
          <p:cNvCxnSpPr/>
          <p:nvPr/>
        </p:nvCxnSpPr>
        <p:spPr>
          <a:xfrm>
            <a:off x="7223760" y="379645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4" descr="Billedresultat for signa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855" y="3256453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frundet rektangel 17"/>
          <p:cNvSpPr/>
          <p:nvPr/>
        </p:nvSpPr>
        <p:spPr>
          <a:xfrm>
            <a:off x="6681035" y="4225710"/>
            <a:ext cx="1498781" cy="61031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>
                <a:solidFill>
                  <a:srgbClr val="FFFF00"/>
                </a:solidFill>
              </a:rPr>
              <a:t>Exception</a:t>
            </a:r>
          </a:p>
        </p:txBody>
      </p:sp>
      <p:pic>
        <p:nvPicPr>
          <p:cNvPr id="19" name="Picture 6" descr="Billedresultat for catch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128" y="4884152"/>
            <a:ext cx="1242124" cy="1242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 descr="Billedresultat for handling icon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710" y="4950995"/>
            <a:ext cx="1088904" cy="108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704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1359570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3753943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</p:txBody>
      </p:sp>
      <p:cxnSp>
        <p:nvCxnSpPr>
          <p:cNvPr id="6" name="Lige pilforbindelse 5"/>
          <p:cNvCxnSpPr/>
          <p:nvPr/>
        </p:nvCxnSpPr>
        <p:spPr>
          <a:xfrm>
            <a:off x="2594187" y="218101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frundet rektangel 9"/>
          <p:cNvSpPr/>
          <p:nvPr/>
        </p:nvSpPr>
        <p:spPr>
          <a:xfrm>
            <a:off x="6148316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r>
              <a:rPr lang="da-DK" sz="2400"/>
              <a:t>Collection</a:t>
            </a:r>
          </a:p>
        </p:txBody>
      </p:sp>
      <p:sp>
        <p:nvSpPr>
          <p:cNvPr id="11" name="Afrundet rektangel 10"/>
          <p:cNvSpPr/>
          <p:nvPr/>
        </p:nvSpPr>
        <p:spPr>
          <a:xfrm>
            <a:off x="8542689" y="511339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endParaRPr lang="da-DK" sz="2400"/>
          </a:p>
        </p:txBody>
      </p:sp>
      <p:cxnSp>
        <p:nvCxnSpPr>
          <p:cNvPr id="12" name="Lige pilforbindelse 11"/>
          <p:cNvCxnSpPr/>
          <p:nvPr/>
        </p:nvCxnSpPr>
        <p:spPr>
          <a:xfrm>
            <a:off x="4805680" y="2929467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Lige pilforbindelse 12"/>
          <p:cNvCxnSpPr/>
          <p:nvPr/>
        </p:nvCxnSpPr>
        <p:spPr>
          <a:xfrm>
            <a:off x="7223760" y="379645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4" descr="Billedresultat for signa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855" y="3256453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frundet rektangel 17"/>
          <p:cNvSpPr/>
          <p:nvPr/>
        </p:nvSpPr>
        <p:spPr>
          <a:xfrm>
            <a:off x="6681035" y="4225710"/>
            <a:ext cx="1498781" cy="61031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>
                <a:solidFill>
                  <a:srgbClr val="FFFF00"/>
                </a:solidFill>
              </a:rPr>
              <a:t>Exception</a:t>
            </a:r>
          </a:p>
        </p:txBody>
      </p:sp>
      <p:pic>
        <p:nvPicPr>
          <p:cNvPr id="19" name="Picture 6" descr="Billedresultat for catch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2128" y="4884152"/>
            <a:ext cx="1242124" cy="1242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 descr="Billedresultat for handling icon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710" y="4950995"/>
            <a:ext cx="1088904" cy="108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677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85185E-6 L -0.39193 0.0099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596" y="4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1359570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3753943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</p:txBody>
      </p:sp>
      <p:cxnSp>
        <p:nvCxnSpPr>
          <p:cNvPr id="6" name="Lige pilforbindelse 5"/>
          <p:cNvCxnSpPr/>
          <p:nvPr/>
        </p:nvCxnSpPr>
        <p:spPr>
          <a:xfrm>
            <a:off x="2594187" y="218101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frundet rektangel 9"/>
          <p:cNvSpPr/>
          <p:nvPr/>
        </p:nvSpPr>
        <p:spPr>
          <a:xfrm>
            <a:off x="6148316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r>
              <a:rPr lang="da-DK" sz="2400"/>
              <a:t>Collection</a:t>
            </a:r>
          </a:p>
        </p:txBody>
      </p:sp>
      <p:sp>
        <p:nvSpPr>
          <p:cNvPr id="11" name="Afrundet rektangel 10"/>
          <p:cNvSpPr/>
          <p:nvPr/>
        </p:nvSpPr>
        <p:spPr>
          <a:xfrm>
            <a:off x="8542689" y="511339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endParaRPr lang="da-DK" sz="2400"/>
          </a:p>
        </p:txBody>
      </p:sp>
      <p:cxnSp>
        <p:nvCxnSpPr>
          <p:cNvPr id="12" name="Lige pilforbindelse 11"/>
          <p:cNvCxnSpPr/>
          <p:nvPr/>
        </p:nvCxnSpPr>
        <p:spPr>
          <a:xfrm>
            <a:off x="4805680" y="2929467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Lige pilforbindelse 12"/>
          <p:cNvCxnSpPr/>
          <p:nvPr/>
        </p:nvCxnSpPr>
        <p:spPr>
          <a:xfrm>
            <a:off x="7223760" y="379645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4" descr="Billedresultat for signa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855" y="3256453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frundet rektangel 17"/>
          <p:cNvSpPr/>
          <p:nvPr/>
        </p:nvSpPr>
        <p:spPr>
          <a:xfrm>
            <a:off x="1904490" y="4291886"/>
            <a:ext cx="1498781" cy="61031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>
                <a:solidFill>
                  <a:srgbClr val="FFFF00"/>
                </a:solidFill>
              </a:rPr>
              <a:t>Exception</a:t>
            </a:r>
          </a:p>
        </p:txBody>
      </p:sp>
      <p:pic>
        <p:nvPicPr>
          <p:cNvPr id="15" name="Picture 8" descr="Billedresultat for handling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024" y="4950995"/>
            <a:ext cx="1088904" cy="108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 descr="Billedresultat for handling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710" y="4950995"/>
            <a:ext cx="1088904" cy="108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103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1359570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3753943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</p:txBody>
      </p:sp>
      <p:cxnSp>
        <p:nvCxnSpPr>
          <p:cNvPr id="6" name="Lige pilforbindelse 5"/>
          <p:cNvCxnSpPr/>
          <p:nvPr/>
        </p:nvCxnSpPr>
        <p:spPr>
          <a:xfrm>
            <a:off x="2594187" y="218101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frundet rektangel 9"/>
          <p:cNvSpPr/>
          <p:nvPr/>
        </p:nvSpPr>
        <p:spPr>
          <a:xfrm>
            <a:off x="6148316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r>
              <a:rPr lang="da-DK" sz="2400"/>
              <a:t>Collection</a:t>
            </a:r>
          </a:p>
        </p:txBody>
      </p:sp>
      <p:sp>
        <p:nvSpPr>
          <p:cNvPr id="11" name="Afrundet rektangel 10"/>
          <p:cNvSpPr/>
          <p:nvPr/>
        </p:nvSpPr>
        <p:spPr>
          <a:xfrm>
            <a:off x="8542689" y="511339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endParaRPr lang="da-DK" sz="2400"/>
          </a:p>
        </p:txBody>
      </p:sp>
      <p:cxnSp>
        <p:nvCxnSpPr>
          <p:cNvPr id="12" name="Lige pilforbindelse 11"/>
          <p:cNvCxnSpPr/>
          <p:nvPr/>
        </p:nvCxnSpPr>
        <p:spPr>
          <a:xfrm>
            <a:off x="4805680" y="2929467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Lige pilforbindelse 12"/>
          <p:cNvCxnSpPr/>
          <p:nvPr/>
        </p:nvCxnSpPr>
        <p:spPr>
          <a:xfrm>
            <a:off x="7223760" y="379645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4" descr="Billedresultat for signa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855" y="3256453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 descr="Billedresultat for handling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9024" y="4950995"/>
            <a:ext cx="1088904" cy="108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 descr="Billedresultat for handling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710" y="4950995"/>
            <a:ext cx="1088904" cy="108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4342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felt 10"/>
          <p:cNvSpPr txBox="1"/>
          <p:nvPr/>
        </p:nvSpPr>
        <p:spPr>
          <a:xfrm>
            <a:off x="925057" y="668956"/>
            <a:ext cx="957249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000" b="1">
                <a:solidFill>
                  <a:srgbClr val="0070C0"/>
                </a:solidFill>
                <a:latin typeface="Consolas" panose="020B0609020204030204" pitchFamily="49" charset="0"/>
              </a:rPr>
              <a:t>public void </a:t>
            </a:r>
            <a:r>
              <a:rPr lang="da-DK" sz="2000" b="1">
                <a:latin typeface="Consolas" panose="020B0609020204030204" pitchFamily="49" charset="0"/>
              </a:rPr>
              <a:t>DepositHandler(</a:t>
            </a:r>
            <a:r>
              <a:rPr lang="da-DK" sz="2000" b="1">
                <a:solidFill>
                  <a:srgbClr val="0070C0"/>
                </a:solidFill>
                <a:latin typeface="Consolas" panose="020B0609020204030204" pitchFamily="49" charset="0"/>
              </a:rPr>
              <a:t>int</a:t>
            </a:r>
            <a:r>
              <a:rPr lang="da-DK" sz="2000" b="1">
                <a:latin typeface="Consolas" panose="020B0609020204030204" pitchFamily="49" charset="0"/>
              </a:rPr>
              <a:t> accountNo)</a:t>
            </a:r>
          </a:p>
          <a:p>
            <a:r>
              <a:rPr lang="da-DK" sz="2000" b="1">
                <a:latin typeface="Consolas" panose="020B0609020204030204" pitchFamily="49" charset="0"/>
              </a:rPr>
              <a:t>{</a:t>
            </a:r>
          </a:p>
          <a:p>
            <a:r>
              <a:rPr lang="da-DK" sz="2000" b="1">
                <a:latin typeface="Consolas" panose="020B0609020204030204" pitchFamily="49" charset="0"/>
              </a:rPr>
              <a:t>    </a:t>
            </a:r>
            <a:r>
              <a:rPr lang="da-DK" sz="2000" b="1">
                <a:solidFill>
                  <a:srgbClr val="0070C0"/>
                </a:solidFill>
                <a:latin typeface="Consolas" panose="020B0609020204030204" pitchFamily="49" charset="0"/>
              </a:rPr>
              <a:t>double</a:t>
            </a:r>
            <a:r>
              <a:rPr lang="da-DK" sz="2000" b="1">
                <a:latin typeface="Consolas" panose="020B0609020204030204" pitchFamily="49" charset="0"/>
              </a:rPr>
              <a:t> amount = GetDepositAmount(…);</a:t>
            </a:r>
          </a:p>
          <a:p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    try</a:t>
            </a:r>
            <a:endParaRPr lang="da-DK" sz="2000" b="1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{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    bankModel.Deposit(accountNo, amount);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}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</a:t>
            </a:r>
            <a:r>
              <a:rPr lang="en-US" sz="2000" b="1">
                <a:solidFill>
                  <a:srgbClr val="0070C0"/>
                </a:solidFill>
                <a:latin typeface="Consolas" panose="020B0609020204030204" pitchFamily="49" charset="0"/>
              </a:rPr>
              <a:t>catch</a:t>
            </a:r>
            <a:r>
              <a:rPr lang="en-US" sz="2000" b="1">
                <a:latin typeface="Consolas" panose="020B0609020204030204" pitchFamily="49" charset="0"/>
              </a:rPr>
              <a:t> (</a:t>
            </a:r>
            <a:r>
              <a:rPr lang="en-US" sz="20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Exception</a:t>
            </a:r>
            <a:r>
              <a:rPr lang="en-US" sz="2000" b="1">
                <a:latin typeface="Consolas" panose="020B0609020204030204" pitchFamily="49" charset="0"/>
              </a:rPr>
              <a:t> e)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{</a:t>
            </a:r>
            <a:endParaRPr lang="da-DK" sz="2000" b="1">
              <a:latin typeface="Consolas" panose="020B0609020204030204" pitchFamily="49" charset="0"/>
            </a:endParaRPr>
          </a:p>
          <a:p>
            <a:r>
              <a:rPr lang="en-US" sz="2000" b="1">
                <a:latin typeface="Consolas" panose="020B0609020204030204" pitchFamily="49" charset="0"/>
              </a:rPr>
              <a:t>        errorHandler.Handle(</a:t>
            </a:r>
            <a:r>
              <a:rPr lang="en-US" sz="20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Action</a:t>
            </a:r>
            <a:r>
              <a:rPr lang="en-US" sz="2000" b="1">
                <a:latin typeface="Consolas" panose="020B0609020204030204" pitchFamily="49" charset="0"/>
              </a:rPr>
              <a:t>.Deposit, e);</a:t>
            </a:r>
          </a:p>
          <a:p>
            <a:r>
              <a:rPr lang="en-US" sz="2000" b="1">
                <a:latin typeface="Consolas" panose="020B0609020204030204" pitchFamily="49" charset="0"/>
              </a:rPr>
              <a:t>        </a:t>
            </a:r>
            <a:r>
              <a:rPr lang="en-US" sz="2000" b="1">
                <a:solidFill>
                  <a:srgbClr val="FF0000"/>
                </a:solidFill>
                <a:latin typeface="Consolas" panose="020B0609020204030204" pitchFamily="49" charset="0"/>
              </a:rPr>
              <a:t>throw;</a:t>
            </a:r>
          </a:p>
          <a:p>
            <a:r>
              <a:rPr lang="en-US" sz="2000" b="1">
                <a:latin typeface="Consolas" panose="020B0609020204030204" pitchFamily="49" charset="0"/>
              </a:rPr>
              <a:t>    }</a:t>
            </a:r>
            <a:endParaRPr lang="da-DK" sz="2000" b="1">
              <a:latin typeface="Consolas" panose="020B0609020204030204" pitchFamily="49" charset="0"/>
            </a:endParaRPr>
          </a:p>
          <a:p>
            <a:endParaRPr lang="da-DK" sz="2000" b="1">
              <a:latin typeface="Consolas" panose="020B0609020204030204" pitchFamily="49" charset="0"/>
            </a:endParaRPr>
          </a:p>
          <a:p>
            <a:r>
              <a:rPr lang="da-DK" sz="2000" b="1">
                <a:latin typeface="Consolas" panose="020B0609020204030204" pitchFamily="49" charset="0"/>
              </a:rPr>
              <a:t>    …</a:t>
            </a:r>
          </a:p>
          <a:p>
            <a:r>
              <a:rPr lang="da-DK" sz="2000" b="1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828880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Exceptions recommendations</a:t>
            </a:r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sz="3200" b="1"/>
              <a:t>Use typed exception classes</a:t>
            </a:r>
          </a:p>
          <a:p>
            <a:r>
              <a:rPr lang="da-DK" sz="3200" b="1"/>
              <a:t>Throw early</a:t>
            </a:r>
          </a:p>
          <a:p>
            <a:r>
              <a:rPr lang="da-DK" sz="3200" b="1"/>
              <a:t>Catch late</a:t>
            </a:r>
          </a:p>
          <a:p>
            <a:r>
              <a:rPr lang="da-DK" sz="3200" b="1"/>
              <a:t>Consider rethrowing</a:t>
            </a:r>
          </a:p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49966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1359569" y="511340"/>
            <a:ext cx="2881563" cy="1130971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800"/>
              <a:t>Error </a:t>
            </a:r>
            <a:r>
              <a:rPr lang="da-DK" sz="2800">
                <a:solidFill>
                  <a:srgbClr val="FFFF00"/>
                </a:solidFill>
              </a:rPr>
              <a:t>Detection</a:t>
            </a:r>
          </a:p>
        </p:txBody>
      </p:sp>
      <p:sp>
        <p:nvSpPr>
          <p:cNvPr id="9" name="Afrundet rektangel 8"/>
          <p:cNvSpPr/>
          <p:nvPr/>
        </p:nvSpPr>
        <p:spPr>
          <a:xfrm>
            <a:off x="1359568" y="1848851"/>
            <a:ext cx="2881563" cy="1130971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800"/>
              <a:t>Error </a:t>
            </a:r>
            <a:r>
              <a:rPr lang="da-DK" sz="2800">
                <a:solidFill>
                  <a:srgbClr val="FFFF00"/>
                </a:solidFill>
              </a:rPr>
              <a:t>Signaling</a:t>
            </a:r>
          </a:p>
        </p:txBody>
      </p:sp>
      <p:sp>
        <p:nvSpPr>
          <p:cNvPr id="10" name="Afrundet rektangel 9"/>
          <p:cNvSpPr/>
          <p:nvPr/>
        </p:nvSpPr>
        <p:spPr>
          <a:xfrm>
            <a:off x="1359567" y="3186362"/>
            <a:ext cx="2881563" cy="113097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800"/>
              <a:t>Error </a:t>
            </a:r>
            <a:r>
              <a:rPr lang="da-DK" sz="2800">
                <a:solidFill>
                  <a:srgbClr val="FFFF00"/>
                </a:solidFill>
              </a:rPr>
              <a:t>Capturing</a:t>
            </a:r>
          </a:p>
        </p:txBody>
      </p:sp>
      <p:sp>
        <p:nvSpPr>
          <p:cNvPr id="12" name="Afrundet rektangel 11"/>
          <p:cNvSpPr/>
          <p:nvPr/>
        </p:nvSpPr>
        <p:spPr>
          <a:xfrm>
            <a:off x="1359566" y="4523873"/>
            <a:ext cx="2881563" cy="1130971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800"/>
              <a:t>Error </a:t>
            </a:r>
            <a:r>
              <a:rPr lang="da-DK" sz="2800">
                <a:solidFill>
                  <a:srgbClr val="FFFF00"/>
                </a:solidFill>
              </a:rPr>
              <a:t>Handling</a:t>
            </a:r>
          </a:p>
        </p:txBody>
      </p:sp>
      <p:pic>
        <p:nvPicPr>
          <p:cNvPr id="1026" name="Picture 2" descr="Billedresultat for detection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7935" y="626825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ledresultat for signaling icon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7935" y="1964336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lledresultat for catch icon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574" y="3301847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illedresultat for handling icon"/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574" y="4639358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669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  <p:bldP spid="10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felt 10"/>
          <p:cNvSpPr txBox="1"/>
          <p:nvPr/>
        </p:nvSpPr>
        <p:spPr>
          <a:xfrm>
            <a:off x="925057" y="668956"/>
            <a:ext cx="95724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b="1">
                <a:solidFill>
                  <a:srgbClr val="0070C0"/>
                </a:solidFill>
                <a:latin typeface="Consolas" panose="020B0609020204030204" pitchFamily="49" charset="0"/>
              </a:rPr>
              <a:t>public void </a:t>
            </a:r>
            <a:r>
              <a:rPr lang="da-DK" sz="2800" b="1">
                <a:latin typeface="Consolas" panose="020B0609020204030204" pitchFamily="49" charset="0"/>
              </a:rPr>
              <a:t>Deposit(</a:t>
            </a:r>
            <a:r>
              <a:rPr lang="da-DK" sz="2800" b="1">
                <a:solidFill>
                  <a:srgbClr val="0070C0"/>
                </a:solidFill>
                <a:latin typeface="Consolas" panose="020B0609020204030204" pitchFamily="49" charset="0"/>
              </a:rPr>
              <a:t>double</a:t>
            </a:r>
            <a:r>
              <a:rPr lang="da-DK" sz="2800" b="1">
                <a:latin typeface="Consolas" panose="020B0609020204030204" pitchFamily="49" charset="0"/>
              </a:rPr>
              <a:t> amount)</a:t>
            </a:r>
          </a:p>
          <a:p>
            <a:r>
              <a:rPr lang="da-DK" sz="2800" b="1">
                <a:latin typeface="Consolas" panose="020B0609020204030204" pitchFamily="49" charset="0"/>
              </a:rPr>
              <a:t>{</a:t>
            </a:r>
          </a:p>
          <a:p>
            <a:r>
              <a:rPr lang="da-DK" sz="2800" b="1">
                <a:latin typeface="Consolas" panose="020B0609020204030204" pitchFamily="49" charset="0"/>
              </a:rPr>
              <a:t>    </a:t>
            </a:r>
            <a:r>
              <a:rPr lang="da-DK" sz="2800" b="1">
                <a:solidFill>
                  <a:srgbClr val="0070C0"/>
                </a:solidFill>
                <a:latin typeface="Consolas" panose="020B0609020204030204" pitchFamily="49" charset="0"/>
              </a:rPr>
              <a:t>if</a:t>
            </a:r>
            <a:r>
              <a:rPr lang="da-DK" sz="2800" b="1">
                <a:latin typeface="Consolas" panose="020B0609020204030204" pitchFamily="49" charset="0"/>
              </a:rPr>
              <a:t> (amount &lt; 0)</a:t>
            </a:r>
          </a:p>
          <a:p>
            <a:r>
              <a:rPr lang="da-DK" sz="2800" b="1">
                <a:latin typeface="Consolas" panose="020B0609020204030204" pitchFamily="49" charset="0"/>
              </a:rPr>
              <a:t>    {</a:t>
            </a:r>
          </a:p>
          <a:p>
            <a:r>
              <a:rPr lang="da-DK" sz="2800" b="1">
                <a:latin typeface="Consolas" panose="020B0609020204030204" pitchFamily="49" charset="0"/>
              </a:rPr>
              <a:t>        </a:t>
            </a:r>
            <a:r>
              <a:rPr lang="da-DK" sz="28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// now what…?</a:t>
            </a:r>
            <a:endParaRPr lang="da-DK" sz="2800" b="1">
              <a:latin typeface="Consolas" panose="020B0609020204030204" pitchFamily="49" charset="0"/>
            </a:endParaRPr>
          </a:p>
          <a:p>
            <a:r>
              <a:rPr lang="da-DK" sz="2800" b="1">
                <a:latin typeface="Consolas" panose="020B0609020204030204" pitchFamily="49" charset="0"/>
              </a:rPr>
              <a:t>    }</a:t>
            </a:r>
          </a:p>
          <a:p>
            <a:endParaRPr lang="da-DK" sz="2800" b="1">
              <a:latin typeface="Consolas" panose="020B0609020204030204" pitchFamily="49" charset="0"/>
            </a:endParaRPr>
          </a:p>
          <a:p>
            <a:r>
              <a:rPr lang="da-DK" sz="2800" b="1">
                <a:latin typeface="Consolas" panose="020B0609020204030204" pitchFamily="49" charset="0"/>
              </a:rPr>
              <a:t>    …</a:t>
            </a:r>
          </a:p>
          <a:p>
            <a:r>
              <a:rPr lang="da-DK" sz="2800" b="1"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3" name="Picture 2" descr="Billedresultat for detection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1666" y="1326414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733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felt 10"/>
          <p:cNvSpPr txBox="1"/>
          <p:nvPr/>
        </p:nvSpPr>
        <p:spPr>
          <a:xfrm>
            <a:off x="925057" y="668956"/>
            <a:ext cx="95724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public </a:t>
            </a:r>
            <a:r>
              <a:rPr lang="da-DK" sz="28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void</a:t>
            </a:r>
            <a:r>
              <a:rPr lang="da-DK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da-DK" sz="2800" b="1" dirty="0" err="1">
                <a:latin typeface="Consolas" panose="020B0609020204030204" pitchFamily="49" charset="0"/>
              </a:rPr>
              <a:t>Deposit</a:t>
            </a:r>
            <a:r>
              <a:rPr lang="da-DK" sz="2800" b="1" dirty="0">
                <a:latin typeface="Consolas" panose="020B0609020204030204" pitchFamily="49" charset="0"/>
              </a:rPr>
              <a:t>(</a:t>
            </a:r>
            <a:r>
              <a:rPr lang="da-DK" sz="2800" b="1" dirty="0">
                <a:solidFill>
                  <a:srgbClr val="0070C0"/>
                </a:solidFill>
                <a:latin typeface="Consolas" panose="020B0609020204030204" pitchFamily="49" charset="0"/>
              </a:rPr>
              <a:t>double</a:t>
            </a:r>
            <a:r>
              <a:rPr lang="da-DK" sz="2800" b="1" dirty="0">
                <a:latin typeface="Consolas" panose="020B0609020204030204" pitchFamily="49" charset="0"/>
              </a:rPr>
              <a:t> </a:t>
            </a:r>
            <a:r>
              <a:rPr lang="da-DK" sz="2800" b="1" dirty="0" err="1">
                <a:latin typeface="Consolas" panose="020B0609020204030204" pitchFamily="49" charset="0"/>
              </a:rPr>
              <a:t>amount</a:t>
            </a:r>
            <a:r>
              <a:rPr lang="da-DK" sz="2800" b="1" dirty="0">
                <a:latin typeface="Consolas" panose="020B0609020204030204" pitchFamily="49" charset="0"/>
              </a:rPr>
              <a:t>)</a:t>
            </a:r>
          </a:p>
          <a:p>
            <a:r>
              <a:rPr lang="da-DK" sz="2800" b="1" dirty="0">
                <a:latin typeface="Consolas" panose="020B0609020204030204" pitchFamily="49" charset="0"/>
              </a:rPr>
              <a:t>{</a:t>
            </a:r>
          </a:p>
          <a:p>
            <a:r>
              <a:rPr lang="da-DK" sz="2800" b="1" dirty="0">
                <a:latin typeface="Consolas" panose="020B0609020204030204" pitchFamily="49" charset="0"/>
              </a:rPr>
              <a:t>    </a:t>
            </a:r>
            <a:r>
              <a:rPr lang="da-DK" sz="28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if</a:t>
            </a:r>
            <a:r>
              <a:rPr lang="da-DK" sz="2800" b="1" dirty="0">
                <a:latin typeface="Consolas" panose="020B0609020204030204" pitchFamily="49" charset="0"/>
              </a:rPr>
              <a:t> (</a:t>
            </a:r>
            <a:r>
              <a:rPr lang="da-DK" sz="2800" b="1" dirty="0" err="1">
                <a:latin typeface="Consolas" panose="020B0609020204030204" pitchFamily="49" charset="0"/>
              </a:rPr>
              <a:t>amount</a:t>
            </a:r>
            <a:r>
              <a:rPr lang="da-DK" sz="2800" b="1" dirty="0">
                <a:latin typeface="Consolas" panose="020B0609020204030204" pitchFamily="49" charset="0"/>
              </a:rPr>
              <a:t> &lt; 0)</a:t>
            </a:r>
          </a:p>
          <a:p>
            <a:r>
              <a:rPr lang="da-DK" sz="2800" b="1" dirty="0">
                <a:latin typeface="Consolas" panose="020B0609020204030204" pitchFamily="49" charset="0"/>
              </a:rPr>
              <a:t>    {</a:t>
            </a:r>
          </a:p>
          <a:p>
            <a:r>
              <a:rPr lang="da-DK" sz="2800" b="1" dirty="0">
                <a:latin typeface="Consolas" panose="020B0609020204030204" pitchFamily="49" charset="0"/>
              </a:rPr>
              <a:t>        </a:t>
            </a:r>
            <a:r>
              <a:rPr lang="da-DK" sz="28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Console</a:t>
            </a:r>
            <a:r>
              <a:rPr lang="da-DK" sz="2800" b="1" dirty="0" err="1">
                <a:latin typeface="Consolas" panose="020B0609020204030204" pitchFamily="49" charset="0"/>
              </a:rPr>
              <a:t>.WriteLine</a:t>
            </a:r>
            <a:r>
              <a:rPr lang="da-DK" sz="2800" b="1" dirty="0">
                <a:latin typeface="Consolas" panose="020B0609020204030204" pitchFamily="49" charset="0"/>
              </a:rPr>
              <a:t>(…);</a:t>
            </a:r>
          </a:p>
          <a:p>
            <a:r>
              <a:rPr lang="da-DK" sz="2800" b="1" dirty="0">
                <a:latin typeface="Consolas" panose="020B0609020204030204" pitchFamily="49" charset="0"/>
              </a:rPr>
              <a:t>    }</a:t>
            </a:r>
          </a:p>
          <a:p>
            <a:endParaRPr lang="da-DK" sz="2800" b="1" dirty="0">
              <a:latin typeface="Consolas" panose="020B0609020204030204" pitchFamily="49" charset="0"/>
            </a:endParaRPr>
          </a:p>
          <a:p>
            <a:r>
              <a:rPr lang="da-DK" sz="2800" b="1" dirty="0">
                <a:latin typeface="Consolas" panose="020B0609020204030204" pitchFamily="49" charset="0"/>
              </a:rPr>
              <a:t>    …</a:t>
            </a:r>
          </a:p>
          <a:p>
            <a:r>
              <a:rPr lang="da-DK" sz="2800" b="1" dirty="0"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4" name="Picture 2" descr="https://www.iconexperience.com/_img/v_collection_png/512x512/shadow/bom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902" y="1957278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3815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felt 10"/>
          <p:cNvSpPr txBox="1"/>
          <p:nvPr/>
        </p:nvSpPr>
        <p:spPr>
          <a:xfrm>
            <a:off x="925057" y="668956"/>
            <a:ext cx="957249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2800" b="1">
                <a:solidFill>
                  <a:srgbClr val="0070C0"/>
                </a:solidFill>
                <a:latin typeface="Consolas" panose="020B0609020204030204" pitchFamily="49" charset="0"/>
              </a:rPr>
              <a:t>public void </a:t>
            </a:r>
            <a:r>
              <a:rPr lang="da-DK" sz="2800" b="1">
                <a:latin typeface="Consolas" panose="020B0609020204030204" pitchFamily="49" charset="0"/>
              </a:rPr>
              <a:t>Deposit(</a:t>
            </a:r>
            <a:r>
              <a:rPr lang="da-DK" sz="2800" b="1">
                <a:solidFill>
                  <a:srgbClr val="0070C0"/>
                </a:solidFill>
                <a:latin typeface="Consolas" panose="020B0609020204030204" pitchFamily="49" charset="0"/>
              </a:rPr>
              <a:t>double</a:t>
            </a:r>
            <a:r>
              <a:rPr lang="da-DK" sz="2800" b="1">
                <a:latin typeface="Consolas" panose="020B0609020204030204" pitchFamily="49" charset="0"/>
              </a:rPr>
              <a:t> amount)</a:t>
            </a:r>
          </a:p>
          <a:p>
            <a:r>
              <a:rPr lang="da-DK" sz="2800" b="1">
                <a:latin typeface="Consolas" panose="020B0609020204030204" pitchFamily="49" charset="0"/>
              </a:rPr>
              <a:t>{</a:t>
            </a:r>
          </a:p>
          <a:p>
            <a:r>
              <a:rPr lang="da-DK" sz="2800" b="1">
                <a:latin typeface="Consolas" panose="020B0609020204030204" pitchFamily="49" charset="0"/>
              </a:rPr>
              <a:t>    </a:t>
            </a:r>
            <a:r>
              <a:rPr lang="da-DK" sz="2800" b="1">
                <a:solidFill>
                  <a:srgbClr val="0070C0"/>
                </a:solidFill>
                <a:latin typeface="Consolas" panose="020B0609020204030204" pitchFamily="49" charset="0"/>
              </a:rPr>
              <a:t>if</a:t>
            </a:r>
            <a:r>
              <a:rPr lang="da-DK" sz="2800" b="1">
                <a:latin typeface="Consolas" panose="020B0609020204030204" pitchFamily="49" charset="0"/>
              </a:rPr>
              <a:t> (amount &lt; 0)</a:t>
            </a:r>
          </a:p>
          <a:p>
            <a:r>
              <a:rPr lang="da-DK" sz="2800" b="1">
                <a:latin typeface="Consolas" panose="020B0609020204030204" pitchFamily="49" charset="0"/>
              </a:rPr>
              <a:t>    {</a:t>
            </a:r>
          </a:p>
          <a:p>
            <a:r>
              <a:rPr lang="da-DK" sz="2800" b="1">
                <a:latin typeface="Consolas" panose="020B0609020204030204" pitchFamily="49" charset="0"/>
              </a:rPr>
              <a:t>        </a:t>
            </a:r>
            <a:r>
              <a:rPr lang="da-DK" sz="28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Exception</a:t>
            </a:r>
            <a:r>
              <a:rPr lang="da-DK" sz="2800" b="1">
                <a:latin typeface="Consolas" panose="020B0609020204030204" pitchFamily="49" charset="0"/>
              </a:rPr>
              <a:t> e = </a:t>
            </a:r>
            <a:r>
              <a:rPr lang="da-DK" sz="2800" b="1">
                <a:solidFill>
                  <a:srgbClr val="0070C0"/>
                </a:solidFill>
                <a:latin typeface="Consolas" panose="020B0609020204030204" pitchFamily="49" charset="0"/>
              </a:rPr>
              <a:t>new</a:t>
            </a:r>
            <a:r>
              <a:rPr lang="da-DK" sz="2800" b="1">
                <a:latin typeface="Consolas" panose="020B0609020204030204" pitchFamily="49" charset="0"/>
              </a:rPr>
              <a:t> </a:t>
            </a:r>
            <a:r>
              <a:rPr lang="da-DK" sz="2800" b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Exception</a:t>
            </a:r>
            <a:r>
              <a:rPr lang="da-DK" sz="2800" b="1">
                <a:latin typeface="Consolas" panose="020B0609020204030204" pitchFamily="49" charset="0"/>
              </a:rPr>
              <a:t>(…);</a:t>
            </a:r>
          </a:p>
          <a:p>
            <a:r>
              <a:rPr lang="da-DK" sz="2800" b="1">
                <a:latin typeface="Consolas" panose="020B0609020204030204" pitchFamily="49" charset="0"/>
              </a:rPr>
              <a:t>        </a:t>
            </a:r>
            <a:r>
              <a:rPr lang="da-DK" sz="2800" b="1">
                <a:solidFill>
                  <a:srgbClr val="0070C0"/>
                </a:solidFill>
                <a:latin typeface="Consolas" panose="020B0609020204030204" pitchFamily="49" charset="0"/>
              </a:rPr>
              <a:t>throw</a:t>
            </a:r>
            <a:r>
              <a:rPr lang="da-DK" sz="2800" b="1">
                <a:latin typeface="Consolas" panose="020B0609020204030204" pitchFamily="49" charset="0"/>
              </a:rPr>
              <a:t> e;</a:t>
            </a:r>
          </a:p>
          <a:p>
            <a:r>
              <a:rPr lang="da-DK" sz="2800" b="1">
                <a:latin typeface="Consolas" panose="020B0609020204030204" pitchFamily="49" charset="0"/>
              </a:rPr>
              <a:t>    }</a:t>
            </a:r>
          </a:p>
          <a:p>
            <a:endParaRPr lang="da-DK" sz="2800" b="1">
              <a:latin typeface="Consolas" panose="020B0609020204030204" pitchFamily="49" charset="0"/>
            </a:endParaRPr>
          </a:p>
          <a:p>
            <a:r>
              <a:rPr lang="da-DK" sz="2800" b="1">
                <a:latin typeface="Consolas" panose="020B0609020204030204" pitchFamily="49" charset="0"/>
              </a:rPr>
              <a:t>    …</a:t>
            </a:r>
          </a:p>
          <a:p>
            <a:r>
              <a:rPr lang="da-DK" sz="2800" b="1"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5" name="Picture 4" descr="Billedresultat for signa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9839" y="2149558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1019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frundet rektangel 1"/>
          <p:cNvSpPr/>
          <p:nvPr/>
        </p:nvSpPr>
        <p:spPr>
          <a:xfrm>
            <a:off x="1359570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3753943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</p:txBody>
      </p:sp>
      <p:cxnSp>
        <p:nvCxnSpPr>
          <p:cNvPr id="6" name="Lige pilforbindelse 5"/>
          <p:cNvCxnSpPr/>
          <p:nvPr/>
        </p:nvCxnSpPr>
        <p:spPr>
          <a:xfrm>
            <a:off x="2594187" y="218101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frundet rektangel 9"/>
          <p:cNvSpPr/>
          <p:nvPr/>
        </p:nvSpPr>
        <p:spPr>
          <a:xfrm>
            <a:off x="6148316" y="511340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r>
              <a:rPr lang="da-DK" sz="2400"/>
              <a:t>Collection</a:t>
            </a:r>
          </a:p>
        </p:txBody>
      </p:sp>
      <p:sp>
        <p:nvSpPr>
          <p:cNvPr id="11" name="Afrundet rektangel 10"/>
          <p:cNvSpPr/>
          <p:nvPr/>
        </p:nvSpPr>
        <p:spPr>
          <a:xfrm>
            <a:off x="8542689" y="511339"/>
            <a:ext cx="158816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endParaRPr lang="da-DK" sz="2400"/>
          </a:p>
        </p:txBody>
      </p:sp>
      <p:cxnSp>
        <p:nvCxnSpPr>
          <p:cNvPr id="12" name="Lige pilforbindelse 11"/>
          <p:cNvCxnSpPr/>
          <p:nvPr/>
        </p:nvCxnSpPr>
        <p:spPr>
          <a:xfrm>
            <a:off x="4805680" y="2929467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Lige pilforbindelse 12"/>
          <p:cNvCxnSpPr/>
          <p:nvPr/>
        </p:nvCxnSpPr>
        <p:spPr>
          <a:xfrm>
            <a:off x="7223760" y="379645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4" descr="Billedresultat for signa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855" y="3256453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Billedresultat for question mark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400" y="4807595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Billedresultat for question mark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8027" y="4807595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Billedresultat for question mark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3654" y="4807595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frundet rektangel 17"/>
          <p:cNvSpPr/>
          <p:nvPr/>
        </p:nvSpPr>
        <p:spPr>
          <a:xfrm>
            <a:off x="9508464" y="4273838"/>
            <a:ext cx="1498781" cy="61031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>
                <a:solidFill>
                  <a:srgbClr val="FFFF00"/>
                </a:solidFill>
              </a:rPr>
              <a:t>Exception</a:t>
            </a:r>
          </a:p>
        </p:txBody>
      </p:sp>
    </p:spTree>
    <p:extLst>
      <p:ext uri="{BB962C8B-B14F-4D97-AF65-F5344CB8AC3E}">
        <p14:creationId xmlns:p14="http://schemas.microsoft.com/office/powerpoint/2010/main" val="230975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59259E-6 L -0.76003 -2.59259E-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frundet rektangel 20"/>
          <p:cNvSpPr/>
          <p:nvPr/>
        </p:nvSpPr>
        <p:spPr>
          <a:xfrm>
            <a:off x="134504" y="511339"/>
            <a:ext cx="1510943" cy="5793205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Windows</a:t>
            </a:r>
          </a:p>
        </p:txBody>
      </p:sp>
      <p:sp>
        <p:nvSpPr>
          <p:cNvPr id="17" name="Afrundet rektangel 16"/>
          <p:cNvSpPr/>
          <p:nvPr/>
        </p:nvSpPr>
        <p:spPr>
          <a:xfrm>
            <a:off x="1893473" y="511339"/>
            <a:ext cx="1227250" cy="5793205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Visual</a:t>
            </a:r>
          </a:p>
          <a:p>
            <a:r>
              <a:rPr lang="da-DK" sz="2400"/>
              <a:t>Studio</a:t>
            </a:r>
          </a:p>
        </p:txBody>
      </p:sp>
      <p:sp>
        <p:nvSpPr>
          <p:cNvPr id="2" name="Afrundet rektangel 1"/>
          <p:cNvSpPr/>
          <p:nvPr/>
        </p:nvSpPr>
        <p:spPr>
          <a:xfrm>
            <a:off x="3410389" y="511339"/>
            <a:ext cx="1227250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GUI</a:t>
            </a:r>
          </a:p>
        </p:txBody>
      </p:sp>
      <p:sp>
        <p:nvSpPr>
          <p:cNvPr id="8" name="Afrundet rektangel 7"/>
          <p:cNvSpPr/>
          <p:nvPr/>
        </p:nvSpPr>
        <p:spPr>
          <a:xfrm>
            <a:off x="5048331" y="511340"/>
            <a:ext cx="1258324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Model</a:t>
            </a:r>
          </a:p>
        </p:txBody>
      </p:sp>
      <p:cxnSp>
        <p:nvCxnSpPr>
          <p:cNvPr id="6" name="Lige pilforbindelse 5"/>
          <p:cNvCxnSpPr/>
          <p:nvPr/>
        </p:nvCxnSpPr>
        <p:spPr>
          <a:xfrm>
            <a:off x="4382646" y="2181013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frundet rektangel 9"/>
          <p:cNvSpPr/>
          <p:nvPr/>
        </p:nvSpPr>
        <p:spPr>
          <a:xfrm>
            <a:off x="6717347" y="511340"/>
            <a:ext cx="1612548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r>
              <a:rPr lang="da-DK" sz="2400"/>
              <a:t>Collection</a:t>
            </a:r>
          </a:p>
        </p:txBody>
      </p:sp>
      <p:sp>
        <p:nvSpPr>
          <p:cNvPr id="11" name="Afrundet rektangel 10"/>
          <p:cNvSpPr/>
          <p:nvPr/>
        </p:nvSpPr>
        <p:spPr>
          <a:xfrm>
            <a:off x="8740587" y="511339"/>
            <a:ext cx="1390269" cy="5793205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/>
              <a:t>Bank</a:t>
            </a:r>
          </a:p>
          <a:p>
            <a:r>
              <a:rPr lang="da-DK" sz="2400"/>
              <a:t>Account</a:t>
            </a:r>
          </a:p>
          <a:p>
            <a:endParaRPr lang="da-DK" sz="2400"/>
          </a:p>
        </p:txBody>
      </p:sp>
      <p:cxnSp>
        <p:nvCxnSpPr>
          <p:cNvPr id="12" name="Lige pilforbindelse 11"/>
          <p:cNvCxnSpPr/>
          <p:nvPr/>
        </p:nvCxnSpPr>
        <p:spPr>
          <a:xfrm>
            <a:off x="5538545" y="2916020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Lige pilforbindelse 12"/>
          <p:cNvCxnSpPr/>
          <p:nvPr/>
        </p:nvCxnSpPr>
        <p:spPr>
          <a:xfrm>
            <a:off x="7519595" y="3809900"/>
            <a:ext cx="1889760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4" descr="Billedresultat for signaling ic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7855" y="3256453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frundet rektangel 17"/>
          <p:cNvSpPr/>
          <p:nvPr/>
        </p:nvSpPr>
        <p:spPr>
          <a:xfrm>
            <a:off x="9508464" y="4273838"/>
            <a:ext cx="1498781" cy="610314"/>
          </a:xfrm>
          <a:prstGeom prst="round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a-DK" sz="2400">
                <a:solidFill>
                  <a:srgbClr val="FFFF00"/>
                </a:solidFill>
              </a:rPr>
              <a:t>Exception</a:t>
            </a:r>
          </a:p>
        </p:txBody>
      </p:sp>
    </p:spTree>
    <p:extLst>
      <p:ext uri="{BB962C8B-B14F-4D97-AF65-F5344CB8AC3E}">
        <p14:creationId xmlns:p14="http://schemas.microsoft.com/office/powerpoint/2010/main" val="165738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59259E-6 L -0.76003 -2.59259E-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00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Billedresultat for unhandled exception window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9150" y="948018"/>
            <a:ext cx="7052049" cy="504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om Cruise What GIF - Tom Cruise What Huh - Discover &amp; Share GIFs">
            <a:extLst>
              <a:ext uri="{FF2B5EF4-FFF2-40B4-BE49-F238E27FC236}">
                <a16:creationId xmlns:a16="http://schemas.microsoft.com/office/drawing/2014/main" id="{35ECA8F3-AB7D-569F-37DF-4454E5CE12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68171" y="759349"/>
            <a:ext cx="2667954" cy="1967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41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ont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1031</TotalTime>
  <Words>679</Words>
  <Application>Microsoft Office PowerPoint</Application>
  <PresentationFormat>Widescreen</PresentationFormat>
  <Paragraphs>355</Paragraphs>
  <Slides>29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Consolas</vt:lpstr>
      <vt:lpstr>Office-tema</vt:lpstr>
      <vt:lpstr>Exceptions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Exceptions recommendations</vt:lpstr>
    </vt:vector>
  </TitlesOfParts>
  <Company>Køge Handelsskole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Per Laursen</dc:creator>
  <cp:lastModifiedBy>Per Laursen</cp:lastModifiedBy>
  <cp:revision>92</cp:revision>
  <dcterms:created xsi:type="dcterms:W3CDTF">2017-09-05T14:00:27Z</dcterms:created>
  <dcterms:modified xsi:type="dcterms:W3CDTF">2022-08-11T10:48:20Z</dcterms:modified>
</cp:coreProperties>
</file>

<file path=docProps/thumbnail.jpeg>
</file>